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59" r:id="rId2"/>
    <p:sldId id="265" r:id="rId3"/>
    <p:sldId id="266" r:id="rId4"/>
    <p:sldId id="267" r:id="rId5"/>
    <p:sldId id="268" r:id="rId6"/>
    <p:sldId id="303" r:id="rId7"/>
    <p:sldId id="269" r:id="rId8"/>
    <p:sldId id="270" r:id="rId9"/>
    <p:sldId id="271" r:id="rId10"/>
    <p:sldId id="281" r:id="rId11"/>
    <p:sldId id="283" r:id="rId12"/>
    <p:sldId id="286" r:id="rId13"/>
    <p:sldId id="287" r:id="rId14"/>
    <p:sldId id="293" r:id="rId15"/>
    <p:sldId id="304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 Hoffman" initials="A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DEEA"/>
    <a:srgbClr val="37424A"/>
    <a:srgbClr val="0083BE"/>
    <a:srgbClr val="A5ACAF"/>
    <a:srgbClr val="F8F8F8"/>
    <a:srgbClr val="FCFCFC"/>
    <a:srgbClr val="00C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94" autoAdjust="0"/>
    <p:restoredTop sz="90929"/>
  </p:normalViewPr>
  <p:slideViewPr>
    <p:cSldViewPr>
      <p:cViewPr varScale="1">
        <p:scale>
          <a:sx n="101" d="100"/>
          <a:sy n="101" d="100"/>
        </p:scale>
        <p:origin x="-96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D87115-B118-4B7C-89B8-AF788D593124}" type="doc">
      <dgm:prSet loTypeId="urn:microsoft.com/office/officeart/2005/8/layout/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8F822B13-1628-4654-BF68-11C85B400E11}">
      <dgm:prSet phldrT="[Text]" custT="1"/>
      <dgm:spPr/>
      <dgm:t>
        <a:bodyPr/>
        <a:lstStyle/>
        <a:p>
          <a:r>
            <a:rPr lang="en-GB" sz="2000" dirty="0"/>
            <a:t>Acute stroke care</a:t>
          </a:r>
        </a:p>
      </dgm:t>
    </dgm:pt>
    <dgm:pt modelId="{90C9F316-6BB0-434B-B02A-CC26BBE33BC0}" type="parTrans" cxnId="{B5922293-AA08-4BE7-AB2E-F2478C3F8C14}">
      <dgm:prSet/>
      <dgm:spPr/>
      <dgm:t>
        <a:bodyPr/>
        <a:lstStyle/>
        <a:p>
          <a:endParaRPr lang="en-GB"/>
        </a:p>
      </dgm:t>
    </dgm:pt>
    <dgm:pt modelId="{1D4EB822-F5C4-445D-A761-20B41E865B33}" type="sibTrans" cxnId="{B5922293-AA08-4BE7-AB2E-F2478C3F8C14}">
      <dgm:prSet/>
      <dgm:spPr/>
      <dgm:t>
        <a:bodyPr/>
        <a:lstStyle/>
        <a:p>
          <a:endParaRPr lang="en-GB"/>
        </a:p>
      </dgm:t>
    </dgm:pt>
    <dgm:pt modelId="{6B497F0B-D41F-4A01-9CA2-B953AF784D28}">
      <dgm:prSet phldrT="[Text]" custT="1"/>
      <dgm:spPr/>
      <dgm:t>
        <a:bodyPr/>
        <a:lstStyle/>
        <a:p>
          <a:r>
            <a:rPr lang="en-GB" sz="1400" dirty="0"/>
            <a:t>Ambulance</a:t>
          </a:r>
        </a:p>
      </dgm:t>
    </dgm:pt>
    <dgm:pt modelId="{18D23132-7C02-425D-8C67-000F5450A054}" type="parTrans" cxnId="{F27D3806-9031-4339-B9A1-F42ACC0C7ECB}">
      <dgm:prSet/>
      <dgm:spPr/>
      <dgm:t>
        <a:bodyPr/>
        <a:lstStyle/>
        <a:p>
          <a:endParaRPr lang="en-GB"/>
        </a:p>
      </dgm:t>
    </dgm:pt>
    <dgm:pt modelId="{6619991F-C82C-4135-98C3-4030DD7E65CA}" type="sibTrans" cxnId="{F27D3806-9031-4339-B9A1-F42ACC0C7ECB}">
      <dgm:prSet/>
      <dgm:spPr/>
      <dgm:t>
        <a:bodyPr/>
        <a:lstStyle/>
        <a:p>
          <a:endParaRPr lang="en-GB"/>
        </a:p>
      </dgm:t>
    </dgm:pt>
    <dgm:pt modelId="{D09BB8C2-978C-47E2-8F10-2A3FC456FBF9}">
      <dgm:prSet phldrT="[Text]" custT="1"/>
      <dgm:spPr/>
      <dgm:t>
        <a:bodyPr/>
        <a:lstStyle/>
        <a:p>
          <a:r>
            <a:rPr lang="en-GB" sz="2000" dirty="0"/>
            <a:t>Rehabilitation</a:t>
          </a:r>
        </a:p>
      </dgm:t>
    </dgm:pt>
    <dgm:pt modelId="{C4F49B54-31A2-4559-B273-B75913E065A2}" type="parTrans" cxnId="{D5E689A3-863C-469D-8AFB-7E98CCFABF9F}">
      <dgm:prSet/>
      <dgm:spPr/>
      <dgm:t>
        <a:bodyPr/>
        <a:lstStyle/>
        <a:p>
          <a:endParaRPr lang="en-GB"/>
        </a:p>
      </dgm:t>
    </dgm:pt>
    <dgm:pt modelId="{A5EB03C4-B937-489C-A3D1-5E21415ECB82}" type="sibTrans" cxnId="{D5E689A3-863C-469D-8AFB-7E98CCFABF9F}">
      <dgm:prSet/>
      <dgm:spPr/>
      <dgm:t>
        <a:bodyPr/>
        <a:lstStyle/>
        <a:p>
          <a:endParaRPr lang="en-GB"/>
        </a:p>
      </dgm:t>
    </dgm:pt>
    <dgm:pt modelId="{16522C24-DDB2-45CC-846D-8D970D9FF0BA}">
      <dgm:prSet phldrT="[Text]" custT="1"/>
      <dgm:spPr/>
      <dgm:t>
        <a:bodyPr/>
        <a:lstStyle/>
        <a:p>
          <a:r>
            <a:rPr lang="en-GB" sz="1400" dirty="0"/>
            <a:t>Inpatient rehabilitation</a:t>
          </a:r>
        </a:p>
      </dgm:t>
    </dgm:pt>
    <dgm:pt modelId="{C81A2FEF-A145-499D-B5F1-F502A7D40981}" type="parTrans" cxnId="{6B58203B-0BBD-4433-8C16-17AC8F8DB368}">
      <dgm:prSet/>
      <dgm:spPr/>
      <dgm:t>
        <a:bodyPr/>
        <a:lstStyle/>
        <a:p>
          <a:endParaRPr lang="en-GB"/>
        </a:p>
      </dgm:t>
    </dgm:pt>
    <dgm:pt modelId="{43D33398-A439-4094-A723-AB62E8B497E9}" type="sibTrans" cxnId="{6B58203B-0BBD-4433-8C16-17AC8F8DB368}">
      <dgm:prSet/>
      <dgm:spPr/>
      <dgm:t>
        <a:bodyPr/>
        <a:lstStyle/>
        <a:p>
          <a:endParaRPr lang="en-GB"/>
        </a:p>
      </dgm:t>
    </dgm:pt>
    <dgm:pt modelId="{FAC3BBEB-EF44-4901-8B30-86AB6875B1C2}">
      <dgm:prSet phldrT="[Text]"/>
      <dgm:spPr/>
      <dgm:t>
        <a:bodyPr/>
        <a:lstStyle/>
        <a:p>
          <a:r>
            <a:rPr lang="en-GB" dirty="0"/>
            <a:t>Longer term care</a:t>
          </a:r>
        </a:p>
      </dgm:t>
    </dgm:pt>
    <dgm:pt modelId="{64996DC4-143C-4901-8707-2122A53AEBC8}" type="parTrans" cxnId="{2129E8FB-1E2A-4B0D-8526-B98052C08623}">
      <dgm:prSet/>
      <dgm:spPr/>
      <dgm:t>
        <a:bodyPr/>
        <a:lstStyle/>
        <a:p>
          <a:endParaRPr lang="en-GB"/>
        </a:p>
      </dgm:t>
    </dgm:pt>
    <dgm:pt modelId="{D59C5510-BC65-40EB-B284-36DCA4B07EA5}" type="sibTrans" cxnId="{2129E8FB-1E2A-4B0D-8526-B98052C08623}">
      <dgm:prSet/>
      <dgm:spPr/>
      <dgm:t>
        <a:bodyPr/>
        <a:lstStyle/>
        <a:p>
          <a:endParaRPr lang="en-GB"/>
        </a:p>
      </dgm:t>
    </dgm:pt>
    <dgm:pt modelId="{B09A487D-1E70-4E1E-A746-10D9A46E6098}">
      <dgm:prSet phldrT="[Text]" custT="1"/>
      <dgm:spPr/>
      <dgm:t>
        <a:bodyPr/>
        <a:lstStyle/>
        <a:p>
          <a:r>
            <a:rPr lang="en-GB" sz="1400" dirty="0"/>
            <a:t>Home help</a:t>
          </a:r>
        </a:p>
      </dgm:t>
    </dgm:pt>
    <dgm:pt modelId="{FDB80390-A557-49A8-881D-4EAC7D03A3D0}" type="parTrans" cxnId="{376D52C6-A9A0-41D2-A134-2DBB785B3D0C}">
      <dgm:prSet/>
      <dgm:spPr/>
      <dgm:t>
        <a:bodyPr/>
        <a:lstStyle/>
        <a:p>
          <a:endParaRPr lang="en-GB"/>
        </a:p>
      </dgm:t>
    </dgm:pt>
    <dgm:pt modelId="{4AC94459-9B3C-4546-8EDC-9BD3F1E980C7}" type="sibTrans" cxnId="{376D52C6-A9A0-41D2-A134-2DBB785B3D0C}">
      <dgm:prSet/>
      <dgm:spPr/>
      <dgm:t>
        <a:bodyPr/>
        <a:lstStyle/>
        <a:p>
          <a:endParaRPr lang="en-GB"/>
        </a:p>
      </dgm:t>
    </dgm:pt>
    <dgm:pt modelId="{3124EB94-05AC-4627-A0AE-C1578F957ACE}">
      <dgm:prSet phldrT="[Text]" custT="1"/>
      <dgm:spPr/>
      <dgm:t>
        <a:bodyPr/>
        <a:lstStyle/>
        <a:p>
          <a:r>
            <a:rPr lang="en-GB" sz="1400" dirty="0"/>
            <a:t>Brain scan</a:t>
          </a:r>
        </a:p>
      </dgm:t>
    </dgm:pt>
    <dgm:pt modelId="{CE5F186F-415A-4F80-B467-957C0E968C0A}" type="parTrans" cxnId="{9134DD63-134F-4482-8E6A-738BA19C48DD}">
      <dgm:prSet/>
      <dgm:spPr/>
      <dgm:t>
        <a:bodyPr/>
        <a:lstStyle/>
        <a:p>
          <a:endParaRPr lang="en-GB"/>
        </a:p>
      </dgm:t>
    </dgm:pt>
    <dgm:pt modelId="{6F74A4E6-D17D-4458-B46C-453C2529BCFC}" type="sibTrans" cxnId="{9134DD63-134F-4482-8E6A-738BA19C48DD}">
      <dgm:prSet/>
      <dgm:spPr/>
      <dgm:t>
        <a:bodyPr/>
        <a:lstStyle/>
        <a:p>
          <a:endParaRPr lang="en-GB"/>
        </a:p>
      </dgm:t>
    </dgm:pt>
    <dgm:pt modelId="{3CB59932-FB05-48C7-9379-9281DCE50E52}">
      <dgm:prSet phldrT="[Text]" custT="1"/>
      <dgm:spPr/>
      <dgm:t>
        <a:bodyPr/>
        <a:lstStyle/>
        <a:p>
          <a:r>
            <a:rPr lang="en-GB" sz="1400" dirty="0"/>
            <a:t>Acute stroke unit</a:t>
          </a:r>
        </a:p>
      </dgm:t>
    </dgm:pt>
    <dgm:pt modelId="{0319CE60-F3A9-438B-B079-250D1A4D27D1}" type="parTrans" cxnId="{8353F42D-03A6-434F-86B6-A62BA2835437}">
      <dgm:prSet/>
      <dgm:spPr/>
      <dgm:t>
        <a:bodyPr/>
        <a:lstStyle/>
        <a:p>
          <a:endParaRPr lang="en-GB"/>
        </a:p>
      </dgm:t>
    </dgm:pt>
    <dgm:pt modelId="{75D155A0-0633-4CB8-9DFF-06478B76581C}" type="sibTrans" cxnId="{8353F42D-03A6-434F-86B6-A62BA2835437}">
      <dgm:prSet/>
      <dgm:spPr/>
      <dgm:t>
        <a:bodyPr/>
        <a:lstStyle/>
        <a:p>
          <a:endParaRPr lang="en-GB"/>
        </a:p>
      </dgm:t>
    </dgm:pt>
    <dgm:pt modelId="{7AA19587-E69E-4F50-B18A-1D96D881FC10}">
      <dgm:prSet phldrT="[Text]" custT="1"/>
      <dgm:spPr/>
      <dgm:t>
        <a:bodyPr/>
        <a:lstStyle/>
        <a:p>
          <a:r>
            <a:rPr lang="en-GB" sz="1400" dirty="0"/>
            <a:t>Thrombolysis</a:t>
          </a:r>
        </a:p>
      </dgm:t>
    </dgm:pt>
    <dgm:pt modelId="{B1C3FAFD-99D4-4610-9624-76F850CBC0CE}" type="parTrans" cxnId="{18AB8AB8-8FFD-4EF1-8D89-295519996F86}">
      <dgm:prSet/>
      <dgm:spPr/>
      <dgm:t>
        <a:bodyPr/>
        <a:lstStyle/>
        <a:p>
          <a:endParaRPr lang="en-GB"/>
        </a:p>
      </dgm:t>
    </dgm:pt>
    <dgm:pt modelId="{47346A55-6370-4AE8-B91B-D380BCFF922B}" type="sibTrans" cxnId="{18AB8AB8-8FFD-4EF1-8D89-295519996F86}">
      <dgm:prSet/>
      <dgm:spPr/>
      <dgm:t>
        <a:bodyPr/>
        <a:lstStyle/>
        <a:p>
          <a:endParaRPr lang="en-GB"/>
        </a:p>
      </dgm:t>
    </dgm:pt>
    <dgm:pt modelId="{53CBCDFC-B877-4F16-A96E-D5003E5C3C83}">
      <dgm:prSet phldrT="[Text]" custT="1"/>
      <dgm:spPr/>
      <dgm:t>
        <a:bodyPr/>
        <a:lstStyle/>
        <a:p>
          <a:r>
            <a:rPr lang="en-GB" sz="1400" dirty="0"/>
            <a:t>Early supported discharge</a:t>
          </a:r>
        </a:p>
      </dgm:t>
    </dgm:pt>
    <dgm:pt modelId="{5053B659-6755-4D50-84CC-92F4E615E9B3}" type="parTrans" cxnId="{7E0B806A-6E0A-462D-AA4C-9C51856AA1F7}">
      <dgm:prSet/>
      <dgm:spPr/>
      <dgm:t>
        <a:bodyPr/>
        <a:lstStyle/>
        <a:p>
          <a:endParaRPr lang="en-GB"/>
        </a:p>
      </dgm:t>
    </dgm:pt>
    <dgm:pt modelId="{AB69F192-28C1-4BB2-B77F-F5F6B473C803}" type="sibTrans" cxnId="{7E0B806A-6E0A-462D-AA4C-9C51856AA1F7}">
      <dgm:prSet/>
      <dgm:spPr/>
      <dgm:t>
        <a:bodyPr/>
        <a:lstStyle/>
        <a:p>
          <a:endParaRPr lang="en-GB"/>
        </a:p>
      </dgm:t>
    </dgm:pt>
    <dgm:pt modelId="{5ACF6D2E-F8DD-426D-91D2-0AACE18C4FD8}">
      <dgm:prSet phldrT="[Text]" custT="1"/>
      <dgm:spPr/>
      <dgm:t>
        <a:bodyPr/>
        <a:lstStyle/>
        <a:p>
          <a:r>
            <a:rPr lang="en-GB" sz="1400" dirty="0"/>
            <a:t>Community rehabilitation</a:t>
          </a:r>
        </a:p>
      </dgm:t>
    </dgm:pt>
    <dgm:pt modelId="{C475D864-B0C0-49F2-93D4-22FBF43C97EF}" type="parTrans" cxnId="{A46A1C7B-3408-4C3D-8FDC-6E4FCD911E1D}">
      <dgm:prSet/>
      <dgm:spPr/>
      <dgm:t>
        <a:bodyPr/>
        <a:lstStyle/>
        <a:p>
          <a:endParaRPr lang="en-GB"/>
        </a:p>
      </dgm:t>
    </dgm:pt>
    <dgm:pt modelId="{BF847A98-B9ED-4EC7-9741-33D7E8040820}" type="sibTrans" cxnId="{A46A1C7B-3408-4C3D-8FDC-6E4FCD911E1D}">
      <dgm:prSet/>
      <dgm:spPr/>
      <dgm:t>
        <a:bodyPr/>
        <a:lstStyle/>
        <a:p>
          <a:endParaRPr lang="en-GB"/>
        </a:p>
      </dgm:t>
    </dgm:pt>
    <dgm:pt modelId="{366211AE-791F-41A0-A283-CB2FA015C89D}">
      <dgm:prSet phldrT="[Text]" custT="1"/>
      <dgm:spPr/>
      <dgm:t>
        <a:bodyPr/>
        <a:lstStyle/>
        <a:p>
          <a:r>
            <a:rPr lang="en-GB" sz="1400" dirty="0"/>
            <a:t>Care home</a:t>
          </a:r>
        </a:p>
      </dgm:t>
    </dgm:pt>
    <dgm:pt modelId="{658CECC3-53D1-40AC-9856-8BA2C460AB3D}" type="parTrans" cxnId="{7CFB12AF-820E-4138-AA51-BBF5657F75CE}">
      <dgm:prSet/>
      <dgm:spPr/>
      <dgm:t>
        <a:bodyPr/>
        <a:lstStyle/>
        <a:p>
          <a:endParaRPr lang="en-GB"/>
        </a:p>
      </dgm:t>
    </dgm:pt>
    <dgm:pt modelId="{749A5A0E-ACBE-4FE3-9F4B-240C6C6FB2A8}" type="sibTrans" cxnId="{7CFB12AF-820E-4138-AA51-BBF5657F75CE}">
      <dgm:prSet/>
      <dgm:spPr/>
      <dgm:t>
        <a:bodyPr/>
        <a:lstStyle/>
        <a:p>
          <a:endParaRPr lang="en-GB"/>
        </a:p>
      </dgm:t>
    </dgm:pt>
    <dgm:pt modelId="{D875946A-2CFA-40CB-8DC4-433A90CAB2F4}">
      <dgm:prSet phldrT="[Text]" custT="1"/>
      <dgm:spPr/>
      <dgm:t>
        <a:bodyPr/>
        <a:lstStyle/>
        <a:p>
          <a:r>
            <a:rPr lang="en-GB" sz="1400" dirty="0"/>
            <a:t>Other support (e.g. meals on wheels)</a:t>
          </a:r>
        </a:p>
      </dgm:t>
    </dgm:pt>
    <dgm:pt modelId="{8C000791-6563-469F-BED6-6CBF100F2349}" type="parTrans" cxnId="{87FB160E-3B70-464C-A637-C08CC2EFFFD7}">
      <dgm:prSet/>
      <dgm:spPr/>
      <dgm:t>
        <a:bodyPr/>
        <a:lstStyle/>
        <a:p>
          <a:endParaRPr lang="en-GB"/>
        </a:p>
      </dgm:t>
    </dgm:pt>
    <dgm:pt modelId="{728EB262-2488-43CA-A952-A61C71712C93}" type="sibTrans" cxnId="{87FB160E-3B70-464C-A637-C08CC2EFFFD7}">
      <dgm:prSet/>
      <dgm:spPr/>
      <dgm:t>
        <a:bodyPr/>
        <a:lstStyle/>
        <a:p>
          <a:endParaRPr lang="en-GB"/>
        </a:p>
      </dgm:t>
    </dgm:pt>
    <dgm:pt modelId="{4A3AB451-827E-4BF3-A4E0-CC4E5FEE0400}">
      <dgm:prSet phldrT="[Text]" custT="1"/>
      <dgm:spPr/>
      <dgm:t>
        <a:bodyPr/>
        <a:lstStyle/>
        <a:p>
          <a:r>
            <a:rPr lang="en-GB" sz="1400" dirty="0"/>
            <a:t>GP</a:t>
          </a:r>
        </a:p>
      </dgm:t>
    </dgm:pt>
    <dgm:pt modelId="{FC96AA23-0A78-48F3-90C6-5D7BC61D0C0B}" type="parTrans" cxnId="{0D9575E1-9BD0-47DB-B3A9-ADE45E547CBE}">
      <dgm:prSet/>
      <dgm:spPr/>
      <dgm:t>
        <a:bodyPr/>
        <a:lstStyle/>
        <a:p>
          <a:endParaRPr lang="en-GB"/>
        </a:p>
      </dgm:t>
    </dgm:pt>
    <dgm:pt modelId="{E23C5EE5-B647-400F-BA02-37D277FCD8C1}" type="sibTrans" cxnId="{0D9575E1-9BD0-47DB-B3A9-ADE45E547CBE}">
      <dgm:prSet/>
      <dgm:spPr/>
      <dgm:t>
        <a:bodyPr/>
        <a:lstStyle/>
        <a:p>
          <a:endParaRPr lang="en-GB"/>
        </a:p>
      </dgm:t>
    </dgm:pt>
    <dgm:pt modelId="{9420417E-8F1E-4F40-AEBF-C206933B61BC}">
      <dgm:prSet phldrT="[Text]" custT="1"/>
      <dgm:spPr/>
      <dgm:t>
        <a:bodyPr/>
        <a:lstStyle/>
        <a:p>
          <a:r>
            <a:rPr lang="en-GB" sz="1400" dirty="0"/>
            <a:t>Recurrence</a:t>
          </a:r>
        </a:p>
      </dgm:t>
    </dgm:pt>
    <dgm:pt modelId="{4315AE72-4A00-4D14-901E-CE9A1EFFF089}" type="parTrans" cxnId="{B5435A2C-526B-4533-BFBE-A88D1513CD24}">
      <dgm:prSet/>
      <dgm:spPr/>
      <dgm:t>
        <a:bodyPr/>
        <a:lstStyle/>
        <a:p>
          <a:endParaRPr lang="en-GB"/>
        </a:p>
      </dgm:t>
    </dgm:pt>
    <dgm:pt modelId="{B2581B9F-0DD5-4ED9-B514-D35B159AF63C}" type="sibTrans" cxnId="{B5435A2C-526B-4533-BFBE-A88D1513CD24}">
      <dgm:prSet/>
      <dgm:spPr/>
      <dgm:t>
        <a:bodyPr/>
        <a:lstStyle/>
        <a:p>
          <a:endParaRPr lang="en-GB"/>
        </a:p>
      </dgm:t>
    </dgm:pt>
    <dgm:pt modelId="{B43E9F32-8DEE-4890-88E6-0B6F50217051}" type="pres">
      <dgm:prSet presAssocID="{12D87115-B118-4B7C-89B8-AF788D59312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6CFE9B9-A565-4FD5-BCEA-A19860CAF06A}" type="pres">
      <dgm:prSet presAssocID="{8F822B13-1628-4654-BF68-11C85B400E11}" presName="composite" presStyleCnt="0"/>
      <dgm:spPr/>
    </dgm:pt>
    <dgm:pt modelId="{30B30EAA-B23E-42BD-B54A-3DAEF79D632C}" type="pres">
      <dgm:prSet presAssocID="{8F822B13-1628-4654-BF68-11C85B400E1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CB335A-8281-4BD6-8046-998F70488681}" type="pres">
      <dgm:prSet presAssocID="{8F822B13-1628-4654-BF68-11C85B400E11}" presName="parSh" presStyleLbl="node1" presStyleIdx="0" presStyleCnt="3"/>
      <dgm:spPr/>
      <dgm:t>
        <a:bodyPr/>
        <a:lstStyle/>
        <a:p>
          <a:endParaRPr lang="en-GB"/>
        </a:p>
      </dgm:t>
    </dgm:pt>
    <dgm:pt modelId="{033A6698-2D94-4652-B6F7-1F2E9E7F1227}" type="pres">
      <dgm:prSet presAssocID="{8F822B13-1628-4654-BF68-11C85B400E11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E8BB5E-8F41-481E-9D98-220ACB4CAA02}" type="pres">
      <dgm:prSet presAssocID="{1D4EB822-F5C4-445D-A761-20B41E865B33}" presName="sibTrans" presStyleLbl="sibTrans2D1" presStyleIdx="0" presStyleCnt="2"/>
      <dgm:spPr/>
      <dgm:t>
        <a:bodyPr/>
        <a:lstStyle/>
        <a:p>
          <a:endParaRPr lang="en-GB"/>
        </a:p>
      </dgm:t>
    </dgm:pt>
    <dgm:pt modelId="{500B292B-C3A8-4A51-A5BD-3F1503CEB7F4}" type="pres">
      <dgm:prSet presAssocID="{1D4EB822-F5C4-445D-A761-20B41E865B33}" presName="connTx" presStyleLbl="sibTrans2D1" presStyleIdx="0" presStyleCnt="2"/>
      <dgm:spPr/>
      <dgm:t>
        <a:bodyPr/>
        <a:lstStyle/>
        <a:p>
          <a:endParaRPr lang="en-GB"/>
        </a:p>
      </dgm:t>
    </dgm:pt>
    <dgm:pt modelId="{12113659-4293-48D3-A54A-76519E06025B}" type="pres">
      <dgm:prSet presAssocID="{D09BB8C2-978C-47E2-8F10-2A3FC456FBF9}" presName="composite" presStyleCnt="0"/>
      <dgm:spPr/>
    </dgm:pt>
    <dgm:pt modelId="{8B455FEC-C22F-406D-AA70-8A0242D9B345}" type="pres">
      <dgm:prSet presAssocID="{D09BB8C2-978C-47E2-8F10-2A3FC456FBF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464D60-B3EB-4CAF-ABA5-4AB60FD234CD}" type="pres">
      <dgm:prSet presAssocID="{D09BB8C2-978C-47E2-8F10-2A3FC456FBF9}" presName="parSh" presStyleLbl="node1" presStyleIdx="1" presStyleCnt="3"/>
      <dgm:spPr/>
      <dgm:t>
        <a:bodyPr/>
        <a:lstStyle/>
        <a:p>
          <a:endParaRPr lang="en-GB"/>
        </a:p>
      </dgm:t>
    </dgm:pt>
    <dgm:pt modelId="{E449823D-CF8D-4530-AFBD-17D594123590}" type="pres">
      <dgm:prSet presAssocID="{D09BB8C2-978C-47E2-8F10-2A3FC456FBF9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2D677C-7E36-40EE-8140-079FF1F804FE}" type="pres">
      <dgm:prSet presAssocID="{A5EB03C4-B937-489C-A3D1-5E21415ECB82}" presName="sibTrans" presStyleLbl="sibTrans2D1" presStyleIdx="1" presStyleCnt="2"/>
      <dgm:spPr/>
      <dgm:t>
        <a:bodyPr/>
        <a:lstStyle/>
        <a:p>
          <a:endParaRPr lang="en-GB"/>
        </a:p>
      </dgm:t>
    </dgm:pt>
    <dgm:pt modelId="{874C4472-5F7A-4A03-BD53-35D696F12FF4}" type="pres">
      <dgm:prSet presAssocID="{A5EB03C4-B937-489C-A3D1-5E21415ECB82}" presName="connTx" presStyleLbl="sibTrans2D1" presStyleIdx="1" presStyleCnt="2"/>
      <dgm:spPr/>
      <dgm:t>
        <a:bodyPr/>
        <a:lstStyle/>
        <a:p>
          <a:endParaRPr lang="en-GB"/>
        </a:p>
      </dgm:t>
    </dgm:pt>
    <dgm:pt modelId="{9DFE34DC-B29D-434B-8FA4-B6CE32716351}" type="pres">
      <dgm:prSet presAssocID="{FAC3BBEB-EF44-4901-8B30-86AB6875B1C2}" presName="composite" presStyleCnt="0"/>
      <dgm:spPr/>
    </dgm:pt>
    <dgm:pt modelId="{1CBBC807-7D86-46EB-96CA-850EABB3A268}" type="pres">
      <dgm:prSet presAssocID="{FAC3BBEB-EF44-4901-8B30-86AB6875B1C2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6C9D89-DCB2-4322-A1B0-B0CC3BF8F77A}" type="pres">
      <dgm:prSet presAssocID="{FAC3BBEB-EF44-4901-8B30-86AB6875B1C2}" presName="parSh" presStyleLbl="node1" presStyleIdx="2" presStyleCnt="3"/>
      <dgm:spPr/>
      <dgm:t>
        <a:bodyPr/>
        <a:lstStyle/>
        <a:p>
          <a:endParaRPr lang="en-GB"/>
        </a:p>
      </dgm:t>
    </dgm:pt>
    <dgm:pt modelId="{0AFF2605-A567-4641-9CCF-21912527514A}" type="pres">
      <dgm:prSet presAssocID="{FAC3BBEB-EF44-4901-8B30-86AB6875B1C2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8AB8AB8-8FFD-4EF1-8D89-295519996F86}" srcId="{8F822B13-1628-4654-BF68-11C85B400E11}" destId="{7AA19587-E69E-4F50-B18A-1D96D881FC10}" srcOrd="3" destOrd="0" parTransId="{B1C3FAFD-99D4-4610-9624-76F850CBC0CE}" sibTransId="{47346A55-6370-4AE8-B91B-D380BCFF922B}"/>
    <dgm:cxn modelId="{CF7601EC-D6E3-4D70-9B3E-CDD0292D4C35}" type="presOf" srcId="{6B497F0B-D41F-4A01-9CA2-B953AF784D28}" destId="{033A6698-2D94-4652-B6F7-1F2E9E7F1227}" srcOrd="0" destOrd="0" presId="urn:microsoft.com/office/officeart/2005/8/layout/process3"/>
    <dgm:cxn modelId="{26CAF316-292B-4653-A204-597580BC5290}" type="presOf" srcId="{5ACF6D2E-F8DD-426D-91D2-0AACE18C4FD8}" destId="{E449823D-CF8D-4530-AFBD-17D594123590}" srcOrd="0" destOrd="2" presId="urn:microsoft.com/office/officeart/2005/8/layout/process3"/>
    <dgm:cxn modelId="{E7E5C8B7-70F6-42A0-8EB0-D4337587762E}" type="presOf" srcId="{1D4EB822-F5C4-445D-A761-20B41E865B33}" destId="{500B292B-C3A8-4A51-A5BD-3F1503CEB7F4}" srcOrd="1" destOrd="0" presId="urn:microsoft.com/office/officeart/2005/8/layout/process3"/>
    <dgm:cxn modelId="{3434EF7A-C277-4461-BB89-FA05AC202D43}" type="presOf" srcId="{8F822B13-1628-4654-BF68-11C85B400E11}" destId="{30B30EAA-B23E-42BD-B54A-3DAEF79D632C}" srcOrd="0" destOrd="0" presId="urn:microsoft.com/office/officeart/2005/8/layout/process3"/>
    <dgm:cxn modelId="{A46A1C7B-3408-4C3D-8FDC-6E4FCD911E1D}" srcId="{D09BB8C2-978C-47E2-8F10-2A3FC456FBF9}" destId="{5ACF6D2E-F8DD-426D-91D2-0AACE18C4FD8}" srcOrd="2" destOrd="0" parTransId="{C475D864-B0C0-49F2-93D4-22FBF43C97EF}" sibTransId="{BF847A98-B9ED-4EC7-9741-33D7E8040820}"/>
    <dgm:cxn modelId="{34C34B8F-D589-471E-A0EF-8521F3C10396}" type="presOf" srcId="{B09A487D-1E70-4E1E-A746-10D9A46E6098}" destId="{0AFF2605-A567-4641-9CCF-21912527514A}" srcOrd="0" destOrd="1" presId="urn:microsoft.com/office/officeart/2005/8/layout/process3"/>
    <dgm:cxn modelId="{CE692243-D2E3-4DB9-A81A-671481DE478F}" type="presOf" srcId="{A5EB03C4-B937-489C-A3D1-5E21415ECB82}" destId="{874C4472-5F7A-4A03-BD53-35D696F12FF4}" srcOrd="1" destOrd="0" presId="urn:microsoft.com/office/officeart/2005/8/layout/process3"/>
    <dgm:cxn modelId="{7CFB12AF-820E-4138-AA51-BBF5657F75CE}" srcId="{FAC3BBEB-EF44-4901-8B30-86AB6875B1C2}" destId="{366211AE-791F-41A0-A283-CB2FA015C89D}" srcOrd="2" destOrd="0" parTransId="{658CECC3-53D1-40AC-9856-8BA2C460AB3D}" sibTransId="{749A5A0E-ACBE-4FE3-9F4B-240C6C6FB2A8}"/>
    <dgm:cxn modelId="{4207F959-010E-4A00-B58D-52372CBA5592}" type="presOf" srcId="{FAC3BBEB-EF44-4901-8B30-86AB6875B1C2}" destId="{1CBBC807-7D86-46EB-96CA-850EABB3A268}" srcOrd="0" destOrd="0" presId="urn:microsoft.com/office/officeart/2005/8/layout/process3"/>
    <dgm:cxn modelId="{6B58203B-0BBD-4433-8C16-17AC8F8DB368}" srcId="{D09BB8C2-978C-47E2-8F10-2A3FC456FBF9}" destId="{16522C24-DDB2-45CC-846D-8D970D9FF0BA}" srcOrd="0" destOrd="0" parTransId="{C81A2FEF-A145-499D-B5F1-F502A7D40981}" sibTransId="{43D33398-A439-4094-A723-AB62E8B497E9}"/>
    <dgm:cxn modelId="{7AE18648-485E-4E44-BF89-E0CA858FF342}" type="presOf" srcId="{366211AE-791F-41A0-A283-CB2FA015C89D}" destId="{0AFF2605-A567-4641-9CCF-21912527514A}" srcOrd="0" destOrd="2" presId="urn:microsoft.com/office/officeart/2005/8/layout/process3"/>
    <dgm:cxn modelId="{BF9FFF9A-EF39-45B2-8540-0E67DF44B31B}" type="presOf" srcId="{D09BB8C2-978C-47E2-8F10-2A3FC456FBF9}" destId="{8B455FEC-C22F-406D-AA70-8A0242D9B345}" srcOrd="0" destOrd="0" presId="urn:microsoft.com/office/officeart/2005/8/layout/process3"/>
    <dgm:cxn modelId="{7E0B806A-6E0A-462D-AA4C-9C51856AA1F7}" srcId="{D09BB8C2-978C-47E2-8F10-2A3FC456FBF9}" destId="{53CBCDFC-B877-4F16-A96E-D5003E5C3C83}" srcOrd="1" destOrd="0" parTransId="{5053B659-6755-4D50-84CC-92F4E615E9B3}" sibTransId="{AB69F192-28C1-4BB2-B77F-F5F6B473C803}"/>
    <dgm:cxn modelId="{87FB160E-3B70-464C-A637-C08CC2EFFFD7}" srcId="{FAC3BBEB-EF44-4901-8B30-86AB6875B1C2}" destId="{D875946A-2CFA-40CB-8DC4-433A90CAB2F4}" srcOrd="3" destOrd="0" parTransId="{8C000791-6563-469F-BED6-6CBF100F2349}" sibTransId="{728EB262-2488-43CA-A952-A61C71712C93}"/>
    <dgm:cxn modelId="{111AA7EA-0515-467D-9FD3-6D620353F2C1}" type="presOf" srcId="{3124EB94-05AC-4627-A0AE-C1578F957ACE}" destId="{033A6698-2D94-4652-B6F7-1F2E9E7F1227}" srcOrd="0" destOrd="1" presId="urn:microsoft.com/office/officeart/2005/8/layout/process3"/>
    <dgm:cxn modelId="{3DF44E94-C778-492F-A81B-7A280EDE4016}" type="presOf" srcId="{7AA19587-E69E-4F50-B18A-1D96D881FC10}" destId="{033A6698-2D94-4652-B6F7-1F2E9E7F1227}" srcOrd="0" destOrd="3" presId="urn:microsoft.com/office/officeart/2005/8/layout/process3"/>
    <dgm:cxn modelId="{8A40A128-FE3C-4C49-BC0C-0187F92AE049}" type="presOf" srcId="{8F822B13-1628-4654-BF68-11C85B400E11}" destId="{EFCB335A-8281-4BD6-8046-998F70488681}" srcOrd="1" destOrd="0" presId="urn:microsoft.com/office/officeart/2005/8/layout/process3"/>
    <dgm:cxn modelId="{07C8067A-C43E-4790-A2E9-BAC0F57C1BB9}" type="presOf" srcId="{53CBCDFC-B877-4F16-A96E-D5003E5C3C83}" destId="{E449823D-CF8D-4530-AFBD-17D594123590}" srcOrd="0" destOrd="1" presId="urn:microsoft.com/office/officeart/2005/8/layout/process3"/>
    <dgm:cxn modelId="{505DF7BF-626A-432F-84CC-DC2391045A9A}" type="presOf" srcId="{16522C24-DDB2-45CC-846D-8D970D9FF0BA}" destId="{E449823D-CF8D-4530-AFBD-17D594123590}" srcOrd="0" destOrd="0" presId="urn:microsoft.com/office/officeart/2005/8/layout/process3"/>
    <dgm:cxn modelId="{A64728C3-FA3B-4E07-BCE0-749C478464F7}" type="presOf" srcId="{4A3AB451-827E-4BF3-A4E0-CC4E5FEE0400}" destId="{0AFF2605-A567-4641-9CCF-21912527514A}" srcOrd="0" destOrd="0" presId="urn:microsoft.com/office/officeart/2005/8/layout/process3"/>
    <dgm:cxn modelId="{FDBC0D50-AAD1-41E5-AE98-DFB32CEB6D90}" type="presOf" srcId="{FAC3BBEB-EF44-4901-8B30-86AB6875B1C2}" destId="{806C9D89-DCB2-4322-A1B0-B0CC3BF8F77A}" srcOrd="1" destOrd="0" presId="urn:microsoft.com/office/officeart/2005/8/layout/process3"/>
    <dgm:cxn modelId="{B6F5F2D7-2A85-49C4-92A0-7C6E6BF5A29B}" type="presOf" srcId="{1D4EB822-F5C4-445D-A761-20B41E865B33}" destId="{BAE8BB5E-8F41-481E-9D98-220ACB4CAA02}" srcOrd="0" destOrd="0" presId="urn:microsoft.com/office/officeart/2005/8/layout/process3"/>
    <dgm:cxn modelId="{DF2149CC-AE2F-4075-9106-41ABB6C69EC3}" type="presOf" srcId="{12D87115-B118-4B7C-89B8-AF788D593124}" destId="{B43E9F32-8DEE-4890-88E6-0B6F50217051}" srcOrd="0" destOrd="0" presId="urn:microsoft.com/office/officeart/2005/8/layout/process3"/>
    <dgm:cxn modelId="{076FE56E-C0E2-4023-93E6-83A1F16DC146}" type="presOf" srcId="{D09BB8C2-978C-47E2-8F10-2A3FC456FBF9}" destId="{EF464D60-B3EB-4CAF-ABA5-4AB60FD234CD}" srcOrd="1" destOrd="0" presId="urn:microsoft.com/office/officeart/2005/8/layout/process3"/>
    <dgm:cxn modelId="{B5922293-AA08-4BE7-AB2E-F2478C3F8C14}" srcId="{12D87115-B118-4B7C-89B8-AF788D593124}" destId="{8F822B13-1628-4654-BF68-11C85B400E11}" srcOrd="0" destOrd="0" parTransId="{90C9F316-6BB0-434B-B02A-CC26BBE33BC0}" sibTransId="{1D4EB822-F5C4-445D-A761-20B41E865B33}"/>
    <dgm:cxn modelId="{2129E8FB-1E2A-4B0D-8526-B98052C08623}" srcId="{12D87115-B118-4B7C-89B8-AF788D593124}" destId="{FAC3BBEB-EF44-4901-8B30-86AB6875B1C2}" srcOrd="2" destOrd="0" parTransId="{64996DC4-143C-4901-8707-2122A53AEBC8}" sibTransId="{D59C5510-BC65-40EB-B284-36DCA4B07EA5}"/>
    <dgm:cxn modelId="{5614E11C-C889-4E7F-946E-5BF582AE0F9E}" type="presOf" srcId="{A5EB03C4-B937-489C-A3D1-5E21415ECB82}" destId="{942D677C-7E36-40EE-8140-079FF1F804FE}" srcOrd="0" destOrd="0" presId="urn:microsoft.com/office/officeart/2005/8/layout/process3"/>
    <dgm:cxn modelId="{B5435A2C-526B-4533-BFBE-A88D1513CD24}" srcId="{FAC3BBEB-EF44-4901-8B30-86AB6875B1C2}" destId="{9420417E-8F1E-4F40-AEBF-C206933B61BC}" srcOrd="4" destOrd="0" parTransId="{4315AE72-4A00-4D14-901E-CE9A1EFFF089}" sibTransId="{B2581B9F-0DD5-4ED9-B514-D35B159AF63C}"/>
    <dgm:cxn modelId="{65F3568C-5F06-4CF2-8301-9356E842C951}" type="presOf" srcId="{D875946A-2CFA-40CB-8DC4-433A90CAB2F4}" destId="{0AFF2605-A567-4641-9CCF-21912527514A}" srcOrd="0" destOrd="3" presId="urn:microsoft.com/office/officeart/2005/8/layout/process3"/>
    <dgm:cxn modelId="{9134DD63-134F-4482-8E6A-738BA19C48DD}" srcId="{8F822B13-1628-4654-BF68-11C85B400E11}" destId="{3124EB94-05AC-4627-A0AE-C1578F957ACE}" srcOrd="1" destOrd="0" parTransId="{CE5F186F-415A-4F80-B467-957C0E968C0A}" sibTransId="{6F74A4E6-D17D-4458-B46C-453C2529BCFC}"/>
    <dgm:cxn modelId="{93B6FF79-3F70-4DD6-B04E-DD28A35DA4B2}" type="presOf" srcId="{3CB59932-FB05-48C7-9379-9281DCE50E52}" destId="{033A6698-2D94-4652-B6F7-1F2E9E7F1227}" srcOrd="0" destOrd="2" presId="urn:microsoft.com/office/officeart/2005/8/layout/process3"/>
    <dgm:cxn modelId="{8353F42D-03A6-434F-86B6-A62BA2835437}" srcId="{8F822B13-1628-4654-BF68-11C85B400E11}" destId="{3CB59932-FB05-48C7-9379-9281DCE50E52}" srcOrd="2" destOrd="0" parTransId="{0319CE60-F3A9-438B-B079-250D1A4D27D1}" sibTransId="{75D155A0-0633-4CB8-9DFF-06478B76581C}"/>
    <dgm:cxn modelId="{0D9575E1-9BD0-47DB-B3A9-ADE45E547CBE}" srcId="{FAC3BBEB-EF44-4901-8B30-86AB6875B1C2}" destId="{4A3AB451-827E-4BF3-A4E0-CC4E5FEE0400}" srcOrd="0" destOrd="0" parTransId="{FC96AA23-0A78-48F3-90C6-5D7BC61D0C0B}" sibTransId="{E23C5EE5-B647-400F-BA02-37D277FCD8C1}"/>
    <dgm:cxn modelId="{F27D3806-9031-4339-B9A1-F42ACC0C7ECB}" srcId="{8F822B13-1628-4654-BF68-11C85B400E11}" destId="{6B497F0B-D41F-4A01-9CA2-B953AF784D28}" srcOrd="0" destOrd="0" parTransId="{18D23132-7C02-425D-8C67-000F5450A054}" sibTransId="{6619991F-C82C-4135-98C3-4030DD7E65CA}"/>
    <dgm:cxn modelId="{4CB640AD-4BCE-498F-9E6D-605DBCF5660F}" type="presOf" srcId="{9420417E-8F1E-4F40-AEBF-C206933B61BC}" destId="{0AFF2605-A567-4641-9CCF-21912527514A}" srcOrd="0" destOrd="4" presId="urn:microsoft.com/office/officeart/2005/8/layout/process3"/>
    <dgm:cxn modelId="{D5E689A3-863C-469D-8AFB-7E98CCFABF9F}" srcId="{12D87115-B118-4B7C-89B8-AF788D593124}" destId="{D09BB8C2-978C-47E2-8F10-2A3FC456FBF9}" srcOrd="1" destOrd="0" parTransId="{C4F49B54-31A2-4559-B273-B75913E065A2}" sibTransId="{A5EB03C4-B937-489C-A3D1-5E21415ECB82}"/>
    <dgm:cxn modelId="{376D52C6-A9A0-41D2-A134-2DBB785B3D0C}" srcId="{FAC3BBEB-EF44-4901-8B30-86AB6875B1C2}" destId="{B09A487D-1E70-4E1E-A746-10D9A46E6098}" srcOrd="1" destOrd="0" parTransId="{FDB80390-A557-49A8-881D-4EAC7D03A3D0}" sibTransId="{4AC94459-9B3C-4546-8EDC-9BD3F1E980C7}"/>
    <dgm:cxn modelId="{B85DD4C8-CDCC-4F42-8660-2FA83A453459}" type="presParOf" srcId="{B43E9F32-8DEE-4890-88E6-0B6F50217051}" destId="{D6CFE9B9-A565-4FD5-BCEA-A19860CAF06A}" srcOrd="0" destOrd="0" presId="urn:microsoft.com/office/officeart/2005/8/layout/process3"/>
    <dgm:cxn modelId="{F0347AC2-2959-461D-912F-2CD3B92A8F86}" type="presParOf" srcId="{D6CFE9B9-A565-4FD5-BCEA-A19860CAF06A}" destId="{30B30EAA-B23E-42BD-B54A-3DAEF79D632C}" srcOrd="0" destOrd="0" presId="urn:microsoft.com/office/officeart/2005/8/layout/process3"/>
    <dgm:cxn modelId="{09E52623-7880-4CF5-B914-A8D17B84D223}" type="presParOf" srcId="{D6CFE9B9-A565-4FD5-BCEA-A19860CAF06A}" destId="{EFCB335A-8281-4BD6-8046-998F70488681}" srcOrd="1" destOrd="0" presId="urn:microsoft.com/office/officeart/2005/8/layout/process3"/>
    <dgm:cxn modelId="{343E190B-0226-435C-9A0A-B522A6F97F29}" type="presParOf" srcId="{D6CFE9B9-A565-4FD5-BCEA-A19860CAF06A}" destId="{033A6698-2D94-4652-B6F7-1F2E9E7F1227}" srcOrd="2" destOrd="0" presId="urn:microsoft.com/office/officeart/2005/8/layout/process3"/>
    <dgm:cxn modelId="{1FD37131-4394-4167-A7A1-0C11176DB480}" type="presParOf" srcId="{B43E9F32-8DEE-4890-88E6-0B6F50217051}" destId="{BAE8BB5E-8F41-481E-9D98-220ACB4CAA02}" srcOrd="1" destOrd="0" presId="urn:microsoft.com/office/officeart/2005/8/layout/process3"/>
    <dgm:cxn modelId="{B5FEBD4F-1474-404F-9892-07394F75C2C2}" type="presParOf" srcId="{BAE8BB5E-8F41-481E-9D98-220ACB4CAA02}" destId="{500B292B-C3A8-4A51-A5BD-3F1503CEB7F4}" srcOrd="0" destOrd="0" presId="urn:microsoft.com/office/officeart/2005/8/layout/process3"/>
    <dgm:cxn modelId="{881A7A4B-F522-4303-89BF-1CEA2EBCCED7}" type="presParOf" srcId="{B43E9F32-8DEE-4890-88E6-0B6F50217051}" destId="{12113659-4293-48D3-A54A-76519E06025B}" srcOrd="2" destOrd="0" presId="urn:microsoft.com/office/officeart/2005/8/layout/process3"/>
    <dgm:cxn modelId="{694A42FA-C8FA-4E85-A1CD-72C4AD6E8226}" type="presParOf" srcId="{12113659-4293-48D3-A54A-76519E06025B}" destId="{8B455FEC-C22F-406D-AA70-8A0242D9B345}" srcOrd="0" destOrd="0" presId="urn:microsoft.com/office/officeart/2005/8/layout/process3"/>
    <dgm:cxn modelId="{E81E45B4-DD63-45B7-AC60-84CCCAFCA8AF}" type="presParOf" srcId="{12113659-4293-48D3-A54A-76519E06025B}" destId="{EF464D60-B3EB-4CAF-ABA5-4AB60FD234CD}" srcOrd="1" destOrd="0" presId="urn:microsoft.com/office/officeart/2005/8/layout/process3"/>
    <dgm:cxn modelId="{30914D46-608C-43D9-820E-B5E822100C12}" type="presParOf" srcId="{12113659-4293-48D3-A54A-76519E06025B}" destId="{E449823D-CF8D-4530-AFBD-17D594123590}" srcOrd="2" destOrd="0" presId="urn:microsoft.com/office/officeart/2005/8/layout/process3"/>
    <dgm:cxn modelId="{5031E41B-0D08-43F8-9357-C7A1BD8EC26A}" type="presParOf" srcId="{B43E9F32-8DEE-4890-88E6-0B6F50217051}" destId="{942D677C-7E36-40EE-8140-079FF1F804FE}" srcOrd="3" destOrd="0" presId="urn:microsoft.com/office/officeart/2005/8/layout/process3"/>
    <dgm:cxn modelId="{3766B32D-1E1E-4825-B0CA-18563FF44076}" type="presParOf" srcId="{942D677C-7E36-40EE-8140-079FF1F804FE}" destId="{874C4472-5F7A-4A03-BD53-35D696F12FF4}" srcOrd="0" destOrd="0" presId="urn:microsoft.com/office/officeart/2005/8/layout/process3"/>
    <dgm:cxn modelId="{03EDF1BE-DB6B-46B4-8E4A-6FB3B7F4A30F}" type="presParOf" srcId="{B43E9F32-8DEE-4890-88E6-0B6F50217051}" destId="{9DFE34DC-B29D-434B-8FA4-B6CE32716351}" srcOrd="4" destOrd="0" presId="urn:microsoft.com/office/officeart/2005/8/layout/process3"/>
    <dgm:cxn modelId="{1B56DA2E-C642-416C-883D-C2CC7C8AB13B}" type="presParOf" srcId="{9DFE34DC-B29D-434B-8FA4-B6CE32716351}" destId="{1CBBC807-7D86-46EB-96CA-850EABB3A268}" srcOrd="0" destOrd="0" presId="urn:microsoft.com/office/officeart/2005/8/layout/process3"/>
    <dgm:cxn modelId="{C6342FE4-4292-4270-B172-3405D4AAC35D}" type="presParOf" srcId="{9DFE34DC-B29D-434B-8FA4-B6CE32716351}" destId="{806C9D89-DCB2-4322-A1B0-B0CC3BF8F77A}" srcOrd="1" destOrd="0" presId="urn:microsoft.com/office/officeart/2005/8/layout/process3"/>
    <dgm:cxn modelId="{3E5BEE3A-C9F6-4A06-9544-C6479F27A744}" type="presParOf" srcId="{9DFE34DC-B29D-434B-8FA4-B6CE32716351}" destId="{0AFF2605-A567-4641-9CCF-21912527514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B335A-8281-4BD6-8046-998F70488681}">
      <dsp:nvSpPr>
        <dsp:cNvPr id="0" name=""/>
        <dsp:cNvSpPr/>
      </dsp:nvSpPr>
      <dsp:spPr>
        <a:xfrm>
          <a:off x="3939" y="1231133"/>
          <a:ext cx="1791248" cy="10561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Acute stroke care</a:t>
          </a:r>
        </a:p>
      </dsp:txBody>
      <dsp:txXfrm>
        <a:off x="3939" y="1231133"/>
        <a:ext cx="1791248" cy="704118"/>
      </dsp:txXfrm>
    </dsp:sp>
    <dsp:sp modelId="{033A6698-2D94-4652-B6F7-1F2E9E7F1227}">
      <dsp:nvSpPr>
        <dsp:cNvPr id="0" name=""/>
        <dsp:cNvSpPr/>
      </dsp:nvSpPr>
      <dsp:spPr>
        <a:xfrm>
          <a:off x="370821" y="1935251"/>
          <a:ext cx="1791248" cy="1817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Ambulance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Brain scan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Acute stroke unit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Thrombolysis</a:t>
          </a:r>
        </a:p>
      </dsp:txBody>
      <dsp:txXfrm>
        <a:off x="423285" y="1987715"/>
        <a:ext cx="1686320" cy="1713015"/>
      </dsp:txXfrm>
    </dsp:sp>
    <dsp:sp modelId="{BAE8BB5E-8F41-481E-9D98-220ACB4CAA02}">
      <dsp:nvSpPr>
        <dsp:cNvPr id="0" name=""/>
        <dsp:cNvSpPr/>
      </dsp:nvSpPr>
      <dsp:spPr>
        <a:xfrm>
          <a:off x="2066734" y="1360207"/>
          <a:ext cx="575679" cy="4459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2066734" y="1449401"/>
        <a:ext cx="441888" cy="267581"/>
      </dsp:txXfrm>
    </dsp:sp>
    <dsp:sp modelId="{EF464D60-B3EB-4CAF-ABA5-4AB60FD234CD}">
      <dsp:nvSpPr>
        <dsp:cNvPr id="0" name=""/>
        <dsp:cNvSpPr/>
      </dsp:nvSpPr>
      <dsp:spPr>
        <a:xfrm>
          <a:off x="2881374" y="1231133"/>
          <a:ext cx="1791248" cy="10561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Rehabilitation</a:t>
          </a:r>
        </a:p>
      </dsp:txBody>
      <dsp:txXfrm>
        <a:off x="2881374" y="1231133"/>
        <a:ext cx="1791248" cy="704118"/>
      </dsp:txXfrm>
    </dsp:sp>
    <dsp:sp modelId="{E449823D-CF8D-4530-AFBD-17D594123590}">
      <dsp:nvSpPr>
        <dsp:cNvPr id="0" name=""/>
        <dsp:cNvSpPr/>
      </dsp:nvSpPr>
      <dsp:spPr>
        <a:xfrm>
          <a:off x="3248256" y="1935251"/>
          <a:ext cx="1791248" cy="1817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Inpatient rehabilitation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Early supported discharge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Community rehabilitation</a:t>
          </a:r>
        </a:p>
      </dsp:txBody>
      <dsp:txXfrm>
        <a:off x="3300720" y="1987715"/>
        <a:ext cx="1686320" cy="1713015"/>
      </dsp:txXfrm>
    </dsp:sp>
    <dsp:sp modelId="{942D677C-7E36-40EE-8140-079FF1F804FE}">
      <dsp:nvSpPr>
        <dsp:cNvPr id="0" name=""/>
        <dsp:cNvSpPr/>
      </dsp:nvSpPr>
      <dsp:spPr>
        <a:xfrm>
          <a:off x="4944169" y="1360207"/>
          <a:ext cx="575679" cy="4459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4944169" y="1449401"/>
        <a:ext cx="441888" cy="267581"/>
      </dsp:txXfrm>
    </dsp:sp>
    <dsp:sp modelId="{806C9D89-DCB2-4322-A1B0-B0CC3BF8F77A}">
      <dsp:nvSpPr>
        <dsp:cNvPr id="0" name=""/>
        <dsp:cNvSpPr/>
      </dsp:nvSpPr>
      <dsp:spPr>
        <a:xfrm>
          <a:off x="5758810" y="1231133"/>
          <a:ext cx="1791248" cy="10561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Longer term care</a:t>
          </a:r>
        </a:p>
      </dsp:txBody>
      <dsp:txXfrm>
        <a:off x="5758810" y="1231133"/>
        <a:ext cx="1791248" cy="704118"/>
      </dsp:txXfrm>
    </dsp:sp>
    <dsp:sp modelId="{0AFF2605-A567-4641-9CCF-21912527514A}">
      <dsp:nvSpPr>
        <dsp:cNvPr id="0" name=""/>
        <dsp:cNvSpPr/>
      </dsp:nvSpPr>
      <dsp:spPr>
        <a:xfrm>
          <a:off x="6125692" y="1935251"/>
          <a:ext cx="1791248" cy="1817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GP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Home help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Care home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Other support (e.g. meals on wheels)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Recurrence</a:t>
          </a:r>
        </a:p>
      </dsp:txBody>
      <dsp:txXfrm>
        <a:off x="6178156" y="1987715"/>
        <a:ext cx="1686320" cy="1713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0CAAFA-A332-497F-A610-A31459B6C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CAAFA-A332-497F-A610-A31459B6CF1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73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CAAFA-A332-497F-A610-A31459B6CF1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04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QALY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412DD-AC1D-45CC-9798-27720A06687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115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CAAFA-A332-497F-A610-A31459B6CF1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71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CAAFA-A332-497F-A610-A31459B6CF1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69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CAAFA-A332-497F-A610-A31459B6CF1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96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CAAFA-A332-497F-A610-A31459B6CF1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8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CAAFA-A332-497F-A610-A31459B6CF1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3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CAAFA-A332-497F-A610-A31459B6CF1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46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CAAFA-A332-497F-A610-A31459B6CF1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21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CAAFA-A332-497F-A610-A31459B6CF1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99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CAAFA-A332-497F-A610-A31459B6CF1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96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CAAFA-A332-497F-A610-A31459B6CF1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51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CAAFA-A332-497F-A610-A31459B6CF1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0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CAAFA-A332-497F-A610-A31459B6CF1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25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CP_Powerpoint backgrounds-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676400"/>
            <a:ext cx="6400800" cy="1676400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1905000"/>
          </a:xfrm>
        </p:spPr>
        <p:txBody>
          <a:bodyPr/>
          <a:lstStyle>
            <a:lvl1pPr marL="0" indent="0">
              <a:lnSpc>
                <a:spcPct val="60000"/>
              </a:lnSpc>
              <a:defRPr sz="4800">
                <a:solidFill>
                  <a:srgbClr val="00C3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5105400"/>
            <a:ext cx="3200400" cy="609600"/>
          </a:xfrm>
        </p:spPr>
        <p:txBody>
          <a:bodyPr/>
          <a:lstStyle>
            <a:lvl1pPr>
              <a:lnSpc>
                <a:spcPct val="90000"/>
              </a:lnSpc>
              <a:defRPr sz="2000">
                <a:solidFill>
                  <a:srgbClr val="FCFCFC"/>
                </a:solidFill>
              </a:defRPr>
            </a:lvl1pPr>
          </a:lstStyle>
          <a:p>
            <a:pPr>
              <a:defRPr/>
            </a:pPr>
            <a:r>
              <a:rPr lang="en-US"/>
              <a:t>Date (edit on Title Master)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371600" y="4419600"/>
            <a:ext cx="3124200" cy="762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1800" b="1">
                <a:solidFill>
                  <a:srgbClr val="FCFCFC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Author (edit on Title Master)</a:t>
            </a:r>
            <a:endParaRPr lang="en-US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/>
              <a:t>Author’s </a:t>
            </a:r>
            <a:r>
              <a:rPr lang="en-US" sz="2000"/>
              <a:t>title/origin</a:t>
            </a:r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0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F4AA3-0C2B-4EED-9464-0729415D1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7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19050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62600" cy="4953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831F8-4380-4313-8F21-ED6C1D1C8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1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90656" cy="838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381056" cy="414982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490D-11CA-4EEA-BE05-44BCBE933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8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42CF9-1E87-43EB-927B-DC5B7ED11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9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240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164C0-FF1D-4490-B210-A199E0599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4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ADE11-88F2-41CE-992E-B9244F3AD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8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40D1D-BA8D-47F0-B2A9-432D67CC1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5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BD5F7-F10C-4BFE-A919-1FB342236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1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53953-4D47-4334-9E43-60633796C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0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0212C-6426-40E7-8628-58B99E470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8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RCP_Powerpoint backgrounds-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332656"/>
            <a:ext cx="799065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412776"/>
            <a:ext cx="7381056" cy="414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4102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83BE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5334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E2F403F-0712-469B-B736-5E170BF9C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0083BE"/>
          </a:solidFill>
          <a:latin typeface="Calibri" pitchFamily="-48" charset="0"/>
          <a:ea typeface="ＭＳ Ｐゴシック" pitchFamily="-48" charset="-128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400">
          <a:solidFill>
            <a:srgbClr val="37424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37424A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7424A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37424A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37424A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7424A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7424A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7424A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7424A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268760"/>
            <a:ext cx="6400800" cy="2084040"/>
          </a:xfrm>
        </p:spPr>
        <p:txBody>
          <a:bodyPr/>
          <a:lstStyle/>
          <a:p>
            <a:r>
              <a:rPr lang="en-GB" dirty="0"/>
              <a:t>Stroke Health Economics </a:t>
            </a:r>
            <a:r>
              <a:rPr lang="en-GB" dirty="0" smtClean="0"/>
              <a:t>Project</a:t>
            </a:r>
            <a:br>
              <a:rPr lang="en-GB" dirty="0" smtClean="0"/>
            </a:br>
            <a:r>
              <a:rPr lang="en-GB" sz="2800" dirty="0" smtClean="0">
                <a:solidFill>
                  <a:srgbClr val="C2DEEA"/>
                </a:solidFill>
              </a:rPr>
              <a:t>A new NHS resource for data on the health and social care costs of stroke </a:t>
            </a:r>
            <a:br>
              <a:rPr lang="en-GB" sz="2800" dirty="0" smtClean="0">
                <a:solidFill>
                  <a:srgbClr val="C2DEEA"/>
                </a:solidFill>
              </a:rPr>
            </a:br>
            <a:r>
              <a:rPr lang="en-GB" sz="2800" dirty="0">
                <a:solidFill>
                  <a:srgbClr val="C2DEEA"/>
                </a:solidFill>
              </a:rPr>
              <a:t/>
            </a:r>
            <a:br>
              <a:rPr lang="en-GB" sz="2800" dirty="0">
                <a:solidFill>
                  <a:srgbClr val="C2DEEA"/>
                </a:solidFill>
              </a:rPr>
            </a:br>
            <a:r>
              <a:rPr lang="en-GB" sz="2800" dirty="0" smtClean="0">
                <a:solidFill>
                  <a:srgbClr val="C2DEEA"/>
                </a:solidFill>
              </a:rPr>
              <a:t/>
            </a:r>
            <a:br>
              <a:rPr lang="en-GB" sz="2800" dirty="0" smtClean="0">
                <a:solidFill>
                  <a:srgbClr val="C2DEEA"/>
                </a:solidFill>
              </a:rPr>
            </a:b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</a:rPr>
              <a:t>Dr Benjamin Bray</a:t>
            </a:r>
            <a:endParaRPr lang="en-GB" sz="1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8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5184576" cy="648072"/>
          </a:xfrm>
        </p:spPr>
        <p:txBody>
          <a:bodyPr/>
          <a:lstStyle/>
          <a:p>
            <a:r>
              <a:rPr lang="en-GB" sz="3200" dirty="0" smtClean="0"/>
              <a:t>Data sources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7488832" cy="4536503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SSNAP was the major data resource </a:t>
            </a:r>
          </a:p>
          <a:p>
            <a:pPr lvl="1"/>
            <a:r>
              <a:rPr lang="en-GB" sz="1400" dirty="0"/>
              <a:t>April 2013 - March 2015 </a:t>
            </a:r>
          </a:p>
          <a:p>
            <a:pPr lvl="1"/>
            <a:r>
              <a:rPr lang="en-GB" sz="1400" dirty="0"/>
              <a:t>Patients were stratified to sub-groups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South London Stroke Registry (SLSR) was used for longer term data including survival and resource </a:t>
            </a:r>
            <a:r>
              <a:rPr lang="en-GB" sz="2400" dirty="0" smtClean="0"/>
              <a:t>use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Cost data was obtained from standard NHS sources</a:t>
            </a:r>
          </a:p>
          <a:p>
            <a:pPr marL="628650" lvl="1" indent="-342900"/>
            <a:r>
              <a:rPr lang="en-GB" sz="1400" dirty="0"/>
              <a:t>NHS reference costs </a:t>
            </a:r>
          </a:p>
          <a:p>
            <a:pPr marL="628650" lvl="1" indent="-342900"/>
            <a:r>
              <a:rPr lang="en-GB" sz="1400" dirty="0"/>
              <a:t>Personal Social Services Research Unit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Quality of life weights: EQ-5D scores were mapped from Modified Rankin Scale (mRS) using an equation  from </a:t>
            </a:r>
            <a:r>
              <a:rPr lang="en-GB" sz="2400" dirty="0" err="1"/>
              <a:t>Whynes</a:t>
            </a:r>
            <a:r>
              <a:rPr lang="en-GB" sz="2400" dirty="0"/>
              <a:t> et al 2013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5410710"/>
            <a:ext cx="69127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err="1"/>
              <a:t>Whynes</a:t>
            </a:r>
            <a:r>
              <a:rPr lang="en-GB" sz="1050" dirty="0"/>
              <a:t>, D.K., et al., </a:t>
            </a:r>
            <a:r>
              <a:rPr lang="en-GB" sz="1050" i="1" dirty="0"/>
              <a:t>Testing for differential item functioning within the EQ-5D.</a:t>
            </a:r>
            <a:r>
              <a:rPr lang="en-GB" sz="1050" dirty="0"/>
              <a:t> Medical Decision Making, 2012: p. 0272989X12465016.</a:t>
            </a:r>
          </a:p>
        </p:txBody>
      </p:sp>
    </p:spTree>
    <p:extLst>
      <p:ext uri="{BB962C8B-B14F-4D97-AF65-F5344CB8AC3E}">
        <p14:creationId xmlns:p14="http://schemas.microsoft.com/office/powerpoint/2010/main" val="30273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5184576" cy="648072"/>
          </a:xfrm>
        </p:spPr>
        <p:txBody>
          <a:bodyPr/>
          <a:lstStyle/>
          <a:p>
            <a:r>
              <a:rPr lang="en-GB" sz="3200" dirty="0"/>
              <a:t>Patient pathway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57509966"/>
              </p:ext>
            </p:extLst>
          </p:nvPr>
        </p:nvGraphicFramePr>
        <p:xfrm>
          <a:off x="467544" y="1052736"/>
          <a:ext cx="792088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593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5184576" cy="648072"/>
          </a:xfrm>
        </p:spPr>
        <p:txBody>
          <a:bodyPr/>
          <a:lstStyle/>
          <a:p>
            <a:r>
              <a:rPr lang="en-GB" sz="3200" dirty="0"/>
              <a:t>Results – Current cost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958150"/>
              </p:ext>
            </p:extLst>
          </p:nvPr>
        </p:nvGraphicFramePr>
        <p:xfrm>
          <a:off x="395536" y="2204864"/>
          <a:ext cx="7416824" cy="194421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469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24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24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924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924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85646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endParaRPr lang="en-GB" sz="1600" b="0" dirty="0">
                        <a:solidFill>
                          <a:srgbClr val="37424A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1600" dirty="0">
                          <a:solidFill>
                            <a:srgbClr val="37424A"/>
                          </a:solidFill>
                          <a:effectLst/>
                        </a:rPr>
                        <a:t>Mean NHS costs</a:t>
                      </a:r>
                      <a:endParaRPr lang="en-GB" sz="1600" b="1" dirty="0">
                        <a:solidFill>
                          <a:srgbClr val="37424A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1600" dirty="0">
                          <a:solidFill>
                            <a:srgbClr val="37424A"/>
                          </a:solidFill>
                          <a:effectLst/>
                        </a:rPr>
                        <a:t>Mean social care cost</a:t>
                      </a:r>
                      <a:endParaRPr lang="en-GB" sz="1600" b="1" dirty="0">
                        <a:solidFill>
                          <a:srgbClr val="37424A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1600" dirty="0">
                          <a:solidFill>
                            <a:srgbClr val="37424A"/>
                          </a:solidFill>
                          <a:effectLst/>
                        </a:rPr>
                        <a:t>NHS</a:t>
                      </a:r>
                      <a:r>
                        <a:rPr lang="en-GB" sz="1600" baseline="0" dirty="0">
                          <a:solidFill>
                            <a:srgbClr val="37424A"/>
                          </a:solidFill>
                          <a:effectLst/>
                        </a:rPr>
                        <a:t> and social care costs</a:t>
                      </a:r>
                      <a:endParaRPr lang="en-GB" sz="1600" b="1" dirty="0">
                        <a:solidFill>
                          <a:srgbClr val="37424A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1600" dirty="0">
                          <a:solidFill>
                            <a:srgbClr val="37424A"/>
                          </a:solidFill>
                          <a:effectLst/>
                        </a:rPr>
                        <a:t>Mean QALY</a:t>
                      </a:r>
                      <a:endParaRPr lang="en-GB" sz="1600" b="1" dirty="0">
                        <a:solidFill>
                          <a:srgbClr val="37424A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9285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1600" dirty="0">
                          <a:solidFill>
                            <a:srgbClr val="37424A"/>
                          </a:solidFill>
                          <a:effectLst/>
                        </a:rPr>
                        <a:t>1-year</a:t>
                      </a:r>
                      <a:endParaRPr lang="en-GB" sz="1600" b="0" dirty="0">
                        <a:solidFill>
                          <a:srgbClr val="37424A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1600" dirty="0">
                          <a:solidFill>
                            <a:srgbClr val="37424A"/>
                          </a:solidFill>
                          <a:effectLst/>
                        </a:rPr>
                        <a:t>£13,459</a:t>
                      </a:r>
                      <a:endParaRPr lang="en-GB" sz="1600" b="0" dirty="0">
                        <a:solidFill>
                          <a:srgbClr val="37424A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1600" dirty="0">
                          <a:solidFill>
                            <a:srgbClr val="37424A"/>
                          </a:solidFill>
                          <a:effectLst/>
                        </a:rPr>
                        <a:t>£8,716</a:t>
                      </a:r>
                      <a:endParaRPr lang="en-GB" sz="1600" dirty="0">
                        <a:solidFill>
                          <a:srgbClr val="37424A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kern="1200" dirty="0">
                          <a:solidFill>
                            <a:srgbClr val="37424A"/>
                          </a:solidFill>
                          <a:effectLst/>
                        </a:rPr>
                        <a:t> £22,175 </a:t>
                      </a:r>
                      <a:endParaRPr lang="en-GB" sz="1600" kern="1200" dirty="0">
                        <a:solidFill>
                          <a:srgbClr val="37424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1600" dirty="0">
                          <a:solidFill>
                            <a:srgbClr val="37424A"/>
                          </a:solidFill>
                          <a:effectLst/>
                        </a:rPr>
                        <a:t>0.48</a:t>
                      </a:r>
                      <a:endParaRPr lang="en-GB" sz="1600" dirty="0">
                        <a:solidFill>
                          <a:srgbClr val="37424A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9285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1600" dirty="0">
                          <a:solidFill>
                            <a:srgbClr val="37424A"/>
                          </a:solidFill>
                          <a:effectLst/>
                        </a:rPr>
                        <a:t>5-year</a:t>
                      </a:r>
                      <a:endParaRPr lang="en-GB" sz="1600" b="0" dirty="0">
                        <a:solidFill>
                          <a:srgbClr val="37424A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1600" dirty="0">
                          <a:solidFill>
                            <a:srgbClr val="37424A"/>
                          </a:solidFill>
                          <a:effectLst/>
                        </a:rPr>
                        <a:t>£17,931</a:t>
                      </a:r>
                      <a:endParaRPr lang="en-GB" sz="1600" dirty="0">
                        <a:solidFill>
                          <a:srgbClr val="37424A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1600" dirty="0">
                          <a:solidFill>
                            <a:srgbClr val="37424A"/>
                          </a:solidFill>
                          <a:effectLst/>
                        </a:rPr>
                        <a:t>£27,301</a:t>
                      </a:r>
                      <a:endParaRPr lang="en-GB" sz="1600" dirty="0">
                        <a:solidFill>
                          <a:srgbClr val="37424A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kern="1200" dirty="0">
                          <a:solidFill>
                            <a:srgbClr val="37424A"/>
                          </a:solidFill>
                          <a:effectLst/>
                        </a:rPr>
                        <a:t> £45,233 </a:t>
                      </a:r>
                      <a:endParaRPr lang="en-GB" sz="1600" kern="1200" dirty="0">
                        <a:solidFill>
                          <a:srgbClr val="37424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1600" dirty="0">
                          <a:solidFill>
                            <a:srgbClr val="37424A"/>
                          </a:solidFill>
                          <a:effectLst/>
                        </a:rPr>
                        <a:t>1.63</a:t>
                      </a:r>
                      <a:endParaRPr lang="en-GB" sz="1600" dirty="0">
                        <a:solidFill>
                          <a:srgbClr val="37424A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6552728" cy="2088232"/>
          </a:xfrm>
        </p:spPr>
        <p:txBody>
          <a:bodyPr>
            <a:normAutofit/>
          </a:bodyPr>
          <a:lstStyle/>
          <a:p>
            <a:r>
              <a:rPr lang="en-GB" sz="2800" dirty="0"/>
              <a:t>Average costs per patient:</a:t>
            </a:r>
          </a:p>
        </p:txBody>
      </p:sp>
    </p:spTree>
    <p:extLst>
      <p:ext uri="{BB962C8B-B14F-4D97-AF65-F5344CB8AC3E}">
        <p14:creationId xmlns:p14="http://schemas.microsoft.com/office/powerpoint/2010/main" val="27652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5184576" cy="648072"/>
          </a:xfrm>
        </p:spPr>
        <p:txBody>
          <a:bodyPr/>
          <a:lstStyle/>
          <a:p>
            <a:r>
              <a:rPr lang="en-GB" sz="3200" dirty="0"/>
              <a:t>Results – Current costs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613081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363418" y="1786514"/>
            <a:ext cx="2241029" cy="1217062"/>
            <a:chOff x="6382331" y="1844824"/>
            <a:chExt cx="3180532" cy="1123441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382331" y="1844824"/>
              <a:ext cx="0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702559" y="1860270"/>
              <a:ext cx="2860304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C00000"/>
                  </a:solidFill>
                </a:rPr>
                <a:t>Costs </a:t>
              </a:r>
              <a:r>
                <a:rPr lang="en-GB" dirty="0" smtClean="0">
                  <a:solidFill>
                    <a:srgbClr val="C00000"/>
                  </a:solidFill>
                </a:rPr>
                <a:t>increase with age</a:t>
              </a:r>
              <a:endParaRPr lang="en-GB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120" name="Group 5119"/>
          <p:cNvGrpSpPr/>
          <p:nvPr/>
        </p:nvGrpSpPr>
        <p:grpSpPr>
          <a:xfrm>
            <a:off x="6352016" y="3284984"/>
            <a:ext cx="2502145" cy="2632938"/>
            <a:chOff x="6390335" y="2092206"/>
            <a:chExt cx="2502145" cy="2632938"/>
          </a:xfrm>
        </p:grpSpPr>
        <p:sp>
          <p:nvSpPr>
            <p:cNvPr id="30" name="Curved Left Arrow 29"/>
            <p:cNvSpPr/>
            <p:nvPr/>
          </p:nvSpPr>
          <p:spPr>
            <a:xfrm>
              <a:off x="6390335" y="2092206"/>
              <a:ext cx="1036582" cy="2632938"/>
            </a:xfrm>
            <a:prstGeom prst="curved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96336" y="2931621"/>
              <a:ext cx="129614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C00000"/>
                  </a:solidFill>
                </a:rPr>
                <a:t>Costs of haemorrhage patients are higher than ischaemic patients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134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5184576" cy="648072"/>
          </a:xfrm>
        </p:spPr>
        <p:txBody>
          <a:bodyPr/>
          <a:lstStyle/>
          <a:p>
            <a:r>
              <a:rPr lang="en-GB" sz="3600" dirty="0"/>
              <a:t>Summary of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24744"/>
            <a:ext cx="7632848" cy="47525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Mean </a:t>
            </a:r>
            <a:r>
              <a:rPr lang="en-GB" dirty="0"/>
              <a:t>NHS cost per stroke patient </a:t>
            </a:r>
          </a:p>
          <a:p>
            <a:pPr marL="628650" lvl="1" indent="-342900"/>
            <a:r>
              <a:rPr lang="en-GB" dirty="0"/>
              <a:t>£13,500 in first year </a:t>
            </a:r>
          </a:p>
          <a:p>
            <a:pPr marL="628650" lvl="1" indent="-342900"/>
            <a:r>
              <a:rPr lang="en-GB" dirty="0"/>
              <a:t>£18,000 over 5 years.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NHS cost savings over 5 years </a:t>
            </a:r>
          </a:p>
          <a:p>
            <a:pPr marL="628650" lvl="1" indent="-342900"/>
            <a:r>
              <a:rPr lang="en-GB" dirty="0"/>
              <a:t>£4,100 per extra patient thrombolysed </a:t>
            </a:r>
          </a:p>
          <a:p>
            <a:pPr marL="628650" lvl="1" indent="-342900"/>
            <a:r>
              <a:rPr lang="en-GB" dirty="0"/>
              <a:t>£1,600 per extra patient discharged to ESD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Better health related outcomes over 5 years</a:t>
            </a:r>
          </a:p>
          <a:p>
            <a:pPr marL="628650" lvl="1" indent="-342900"/>
            <a:r>
              <a:rPr lang="en-GB" dirty="0"/>
              <a:t>0.26 QALYs per extra patient thrombolysed </a:t>
            </a:r>
          </a:p>
          <a:p>
            <a:pPr marL="628650" lvl="1" indent="-342900"/>
            <a:r>
              <a:rPr lang="en-GB" dirty="0"/>
              <a:t>0.14 QALYs per extra patient discharged to ESD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/>
              <a:t>The results will be used to provide bespoke estimates to SSNAP </a:t>
            </a:r>
            <a:r>
              <a:rPr lang="en-GB" dirty="0" smtClean="0"/>
              <a:t>users</a:t>
            </a:r>
            <a:endParaRPr lang="en-GB" dirty="0"/>
          </a:p>
          <a:p>
            <a:pPr marL="628650" lvl="1" indent="-3429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might the data be useful?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Making the case for investing in prevention (AF etc)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Readily available figures (from a source you can reference) to put into business cases for improvement and service development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Keeping stroke on the agenda of policy makers and commissioners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Helping to model financial case for improving access to thrombolysis and ESD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One of the first national quality programmes in the world to integrate patient level cost data alongside data on healthcare quality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We can now estimate health &amp; social care costs from stroke for any geography in England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A new resource for QI, commissioning, transformation and prevention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Potentially could be expanded to other high cost, high burden health conditions</a:t>
            </a:r>
          </a:p>
        </p:txBody>
      </p:sp>
    </p:spTree>
    <p:extLst>
      <p:ext uri="{BB962C8B-B14F-4D97-AF65-F5344CB8AC3E}">
        <p14:creationId xmlns:p14="http://schemas.microsoft.com/office/powerpoint/2010/main" val="12785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sz="1800" b="1" dirty="0"/>
              <a:t>NHS England: Project funder</a:t>
            </a:r>
          </a:p>
          <a:p>
            <a:pPr algn="ctr">
              <a:buNone/>
            </a:pPr>
            <a:r>
              <a:rPr lang="en-GB" sz="1800" dirty="0"/>
              <a:t>SSNAP: Data and analytics</a:t>
            </a:r>
          </a:p>
          <a:p>
            <a:pPr algn="ctr"/>
            <a:r>
              <a:rPr lang="en-GB" sz="1800" dirty="0"/>
              <a:t>National Guideline Centre: </a:t>
            </a:r>
            <a:r>
              <a:rPr lang="en-GB" sz="1800" dirty="0" smtClean="0"/>
              <a:t>Health </a:t>
            </a:r>
            <a:r>
              <a:rPr lang="en-GB" sz="1800" dirty="0"/>
              <a:t>economics</a:t>
            </a:r>
          </a:p>
          <a:p>
            <a:pPr algn="ctr">
              <a:buNone/>
            </a:pPr>
            <a:r>
              <a:rPr lang="en-GB" sz="1800" dirty="0"/>
              <a:t>South London Stroke Register: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3068960"/>
            <a:ext cx="6696744" cy="2308324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i="1" dirty="0">
                <a:latin typeface="+mn-lt"/>
              </a:rPr>
              <a:t>Xiangming Xu	National Guideline Centre</a:t>
            </a:r>
          </a:p>
          <a:p>
            <a:r>
              <a:rPr lang="en-GB" sz="1600" i="1" dirty="0">
                <a:latin typeface="+mn-lt"/>
              </a:rPr>
              <a:t>David Wonderling	National Guideline Centre</a:t>
            </a:r>
          </a:p>
          <a:p>
            <a:r>
              <a:rPr lang="en-GB" sz="1600" i="1" dirty="0">
                <a:latin typeface="+mn-lt"/>
              </a:rPr>
              <a:t>Rachel Otago	SSNAP</a:t>
            </a:r>
          </a:p>
          <a:p>
            <a:r>
              <a:rPr lang="en-GB" sz="1600" i="1" dirty="0">
                <a:latin typeface="+mn-lt"/>
              </a:rPr>
              <a:t>Emma Vestesson	SSNAP</a:t>
            </a:r>
          </a:p>
          <a:p>
            <a:r>
              <a:rPr lang="en-GB" sz="1600" i="1" dirty="0">
                <a:latin typeface="+mn-lt"/>
              </a:rPr>
              <a:t>Lizz Paley	</a:t>
            </a:r>
            <a:r>
              <a:rPr lang="en-GB" sz="1600" i="1" dirty="0" smtClean="0">
                <a:latin typeface="+mn-lt"/>
              </a:rPr>
              <a:t>	SSNAP</a:t>
            </a:r>
            <a:endParaRPr lang="en-GB" sz="1600" i="1" dirty="0">
              <a:latin typeface="+mn-lt"/>
            </a:endParaRPr>
          </a:p>
          <a:p>
            <a:r>
              <a:rPr lang="en-GB" sz="1600" i="1" dirty="0">
                <a:latin typeface="+mn-lt"/>
              </a:rPr>
              <a:t>Alex Hoffman	</a:t>
            </a:r>
            <a:r>
              <a:rPr lang="en-GB" sz="1600" i="1" dirty="0" smtClean="0">
                <a:latin typeface="+mn-lt"/>
              </a:rPr>
              <a:t>SSNAP</a:t>
            </a:r>
          </a:p>
          <a:p>
            <a:r>
              <a:rPr lang="en-GB" sz="1600" i="1" dirty="0" smtClean="0">
                <a:latin typeface="+mn-lt"/>
              </a:rPr>
              <a:t>Anita </a:t>
            </a:r>
            <a:r>
              <a:rPr lang="en-GB" sz="1600" i="1" dirty="0" err="1" smtClean="0">
                <a:latin typeface="+mn-lt"/>
              </a:rPr>
              <a:t>Desikan</a:t>
            </a:r>
            <a:r>
              <a:rPr lang="en-GB" sz="1600" i="1" dirty="0" smtClean="0">
                <a:latin typeface="+mn-lt"/>
              </a:rPr>
              <a:t>	South London Stroke Register</a:t>
            </a:r>
          </a:p>
          <a:p>
            <a:r>
              <a:rPr lang="en-GB" sz="1600" i="1" dirty="0" smtClean="0">
                <a:latin typeface="+mn-lt"/>
              </a:rPr>
              <a:t>Charles Wolfe	South London Stroke Register</a:t>
            </a:r>
            <a:endParaRPr lang="en-GB" sz="1600" i="1" dirty="0">
              <a:latin typeface="+mn-lt"/>
            </a:endParaRPr>
          </a:p>
          <a:p>
            <a:r>
              <a:rPr lang="en-GB" sz="1600" i="1" dirty="0">
                <a:latin typeface="+mn-lt"/>
              </a:rPr>
              <a:t>Anthony Rudd	NHS England &amp; Guy’s and St Thomas Foundation Trust</a:t>
            </a:r>
          </a:p>
        </p:txBody>
      </p:sp>
    </p:spTree>
    <p:extLst>
      <p:ext uri="{BB962C8B-B14F-4D97-AF65-F5344CB8AC3E}">
        <p14:creationId xmlns:p14="http://schemas.microsoft.com/office/powerpoint/2010/main" val="283214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The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Make use of the richness of data available on stroke care </a:t>
            </a:r>
            <a:r>
              <a:rPr lang="en-GB" sz="2400" dirty="0" smtClean="0"/>
              <a:t>in the NHS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Base cost estimates on </a:t>
            </a:r>
            <a:r>
              <a:rPr lang="en-GB" sz="2400" dirty="0"/>
              <a:t>individual patient </a:t>
            </a:r>
            <a:r>
              <a:rPr lang="en-GB" sz="2400" dirty="0" smtClean="0"/>
              <a:t>characteristics</a:t>
            </a:r>
            <a:r>
              <a:rPr lang="en-GB" dirty="0" smtClean="0"/>
              <a:t> – getting deeper insights than simple averages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Interactive tools to explore the costs and benefits of </a:t>
            </a:r>
            <a:r>
              <a:rPr lang="en-GB" sz="2400" dirty="0" smtClean="0"/>
              <a:t>implementing </a:t>
            </a:r>
            <a:r>
              <a:rPr lang="en-GB" sz="2400" dirty="0"/>
              <a:t>interventions with a strong evidence base: early supported discharge and thrombolysis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Creating synergies by integrating cost data into </a:t>
            </a:r>
            <a:r>
              <a:rPr lang="en-GB" sz="2400" dirty="0" smtClean="0"/>
              <a:t>routine SSNAP outputs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9038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-252536" y="0"/>
            <a:ext cx="9396536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SSNAP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611560" y="1268760"/>
            <a:ext cx="230425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Ischaemic stroke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Primary ICH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≈ 80,000 per year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2852936"/>
            <a:ext cx="2304256" cy="30243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All acute admitting hospitals in England</a:t>
            </a: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79912" y="1268760"/>
            <a:ext cx="2016224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Whole pathway care quality: from admission, up to 6 months after stroke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79912" y="4365104"/>
            <a:ext cx="2016224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Organisational audits of acute and post acute care services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00192" y="1340768"/>
            <a:ext cx="2448272" cy="4536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Data, analysis, visualisations every 3 months designed for:</a:t>
            </a:r>
          </a:p>
          <a:p>
            <a:pPr algn="ctr">
              <a:buFont typeface="Arial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Teams</a:t>
            </a:r>
          </a:p>
          <a:p>
            <a:pPr algn="ctr">
              <a:buFont typeface="Arial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CCGs</a:t>
            </a:r>
          </a:p>
          <a:p>
            <a:pPr algn="ctr">
              <a:buFont typeface="Arial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Clinical networks</a:t>
            </a:r>
          </a:p>
          <a:p>
            <a:pPr algn="ctr">
              <a:buFont typeface="Arial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Stroke survivors</a:t>
            </a:r>
          </a:p>
          <a:p>
            <a:pPr algn="ctr">
              <a:buFont typeface="Arial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National level reports</a:t>
            </a:r>
          </a:p>
          <a:p>
            <a:pPr algn="ctr">
              <a:buFont typeface="Arial" pitchFamily="34" charset="0"/>
              <a:buChar char="•"/>
            </a:pPr>
            <a:endParaRPr lang="en-GB" sz="1800" dirty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GB" sz="1800" dirty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GB" sz="1800" dirty="0">
              <a:solidFill>
                <a:schemeClr val="tx1"/>
              </a:solidFill>
            </a:endParaRPr>
          </a:p>
          <a:p>
            <a:pPr algn="ctr"/>
            <a:endParaRPr lang="en-GB" sz="1800" dirty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GB" sz="1800" dirty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GB" sz="1800" dirty="0">
              <a:solidFill>
                <a:schemeClr val="tx1"/>
              </a:solidFill>
            </a:endParaRPr>
          </a:p>
          <a:p>
            <a:pPr algn="ctr"/>
            <a:r>
              <a:rPr lang="en-GB" sz="18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GB" sz="18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933056"/>
            <a:ext cx="1637530" cy="183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own Arrow 13"/>
          <p:cNvSpPr/>
          <p:nvPr/>
        </p:nvSpPr>
        <p:spPr>
          <a:xfrm>
            <a:off x="1619672" y="2492896"/>
            <a:ext cx="216024" cy="36004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>
            <a:off x="2915816" y="1844824"/>
            <a:ext cx="864096" cy="21602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>
            <a:off x="2915816" y="4941168"/>
            <a:ext cx="864096" cy="21602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717032"/>
            <a:ext cx="1324577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6000000" algn="ctr" rotWithShape="0">
              <a:schemeClr val="tx1">
                <a:lumMod val="50000"/>
                <a:lumOff val="50000"/>
                <a:alpha val="91000"/>
              </a:schemeClr>
            </a:outerShdw>
          </a:effectLst>
        </p:spPr>
      </p:pic>
      <p:sp>
        <p:nvSpPr>
          <p:cNvPr id="28" name="Right Arrow 27"/>
          <p:cNvSpPr/>
          <p:nvPr/>
        </p:nvSpPr>
        <p:spPr>
          <a:xfrm>
            <a:off x="5796136" y="1844824"/>
            <a:ext cx="504056" cy="21602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Arrow 28"/>
          <p:cNvSpPr/>
          <p:nvPr/>
        </p:nvSpPr>
        <p:spPr>
          <a:xfrm>
            <a:off x="5796136" y="5013176"/>
            <a:ext cx="504056" cy="21602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717032"/>
            <a:ext cx="827584" cy="576064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774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-252536" y="0"/>
            <a:ext cx="9396536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45309" cy="838200"/>
          </a:xfrm>
        </p:spPr>
        <p:txBody>
          <a:bodyPr>
            <a:noAutofit/>
          </a:bodyPr>
          <a:lstStyle/>
          <a:p>
            <a:r>
              <a:rPr lang="en-GB" sz="3200" dirty="0"/>
              <a:t>Building a new health economic engine into SSNAP</a:t>
            </a:r>
          </a:p>
        </p:txBody>
      </p:sp>
      <p:sp>
        <p:nvSpPr>
          <p:cNvPr id="4" name="Rectangle 3"/>
          <p:cNvSpPr/>
          <p:nvPr/>
        </p:nvSpPr>
        <p:spPr>
          <a:xfrm>
            <a:off x="589721" y="1412776"/>
            <a:ext cx="230425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Ischaemic stroke</a:t>
            </a:r>
          </a:p>
          <a:p>
            <a:pPr algn="ctr"/>
            <a:r>
              <a:rPr lang="en-GB" sz="1800" dirty="0">
                <a:solidFill>
                  <a:schemeClr val="tx1"/>
                </a:solidFill>
              </a:rPr>
              <a:t>Primary ICH</a:t>
            </a:r>
          </a:p>
          <a:p>
            <a:pPr algn="ctr"/>
            <a:r>
              <a:rPr lang="en-GB" sz="1800" dirty="0">
                <a:solidFill>
                  <a:schemeClr val="tx1"/>
                </a:solidFill>
              </a:rPr>
              <a:t>≈ 80,000 per year</a:t>
            </a:r>
          </a:p>
        </p:txBody>
      </p:sp>
      <p:sp>
        <p:nvSpPr>
          <p:cNvPr id="8" name="Rectangle 7"/>
          <p:cNvSpPr/>
          <p:nvPr/>
        </p:nvSpPr>
        <p:spPr>
          <a:xfrm>
            <a:off x="589721" y="2924944"/>
            <a:ext cx="2304256" cy="30243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All acute admitting hospitals in England</a:t>
            </a: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endParaRPr lang="en-GB" sz="2000" dirty="0">
              <a:solidFill>
                <a:schemeClr val="tx1"/>
              </a:solidFill>
            </a:endParaRPr>
          </a:p>
          <a:p>
            <a:pPr algn="ctr"/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58073" y="1412776"/>
            <a:ext cx="2016224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Whole pathway care quality: from admission, up to 6 months after stroke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58073" y="4437112"/>
            <a:ext cx="2016224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Organisational audits of acute and post acute care services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78353" y="1412776"/>
            <a:ext cx="2448272" cy="4536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Data, analysis, visualisations every 3 months designed for:</a:t>
            </a:r>
          </a:p>
          <a:p>
            <a:pPr algn="ctr">
              <a:buFont typeface="Arial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Teams</a:t>
            </a:r>
          </a:p>
          <a:p>
            <a:pPr algn="ctr">
              <a:buFont typeface="Arial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CCGs</a:t>
            </a:r>
          </a:p>
          <a:p>
            <a:pPr algn="ctr">
              <a:buFont typeface="Arial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Clinical networks</a:t>
            </a:r>
          </a:p>
          <a:p>
            <a:pPr algn="ctr">
              <a:buFont typeface="Arial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Stroke survivors</a:t>
            </a:r>
          </a:p>
          <a:p>
            <a:pPr algn="ctr">
              <a:buFont typeface="Arial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National level reports</a:t>
            </a:r>
          </a:p>
          <a:p>
            <a:pPr algn="ctr">
              <a:buFont typeface="Arial" pitchFamily="34" charset="0"/>
              <a:buChar char="•"/>
            </a:pPr>
            <a:endParaRPr lang="en-GB" sz="1800" dirty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GB" sz="1800" dirty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GB" sz="1800" dirty="0">
              <a:solidFill>
                <a:schemeClr val="tx1"/>
              </a:solidFill>
            </a:endParaRPr>
          </a:p>
          <a:p>
            <a:pPr algn="ctr"/>
            <a:endParaRPr lang="en-GB" sz="1800" dirty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GB" sz="1800" dirty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GB" sz="1800" dirty="0">
              <a:solidFill>
                <a:schemeClr val="tx1"/>
              </a:solidFill>
            </a:endParaRPr>
          </a:p>
          <a:p>
            <a:pPr algn="ctr"/>
            <a:r>
              <a:rPr lang="en-GB" sz="18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GB" sz="18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9761" y="4005064"/>
            <a:ext cx="1637530" cy="183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own Arrow 13"/>
          <p:cNvSpPr/>
          <p:nvPr/>
        </p:nvSpPr>
        <p:spPr>
          <a:xfrm>
            <a:off x="1597833" y="2564904"/>
            <a:ext cx="216024" cy="36004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>
            <a:off x="2893977" y="1916832"/>
            <a:ext cx="864096" cy="21602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>
            <a:off x="2893977" y="5013176"/>
            <a:ext cx="864096" cy="21602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361" y="3789040"/>
            <a:ext cx="1324577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6000000" algn="ctr" rotWithShape="0">
              <a:schemeClr val="tx1">
                <a:lumMod val="50000"/>
                <a:lumOff val="50000"/>
                <a:alpha val="91000"/>
              </a:schemeClr>
            </a:outerShdw>
          </a:effectLst>
        </p:spPr>
      </p:pic>
      <p:sp>
        <p:nvSpPr>
          <p:cNvPr id="28" name="Right Arrow 27"/>
          <p:cNvSpPr/>
          <p:nvPr/>
        </p:nvSpPr>
        <p:spPr>
          <a:xfrm>
            <a:off x="5774297" y="1916832"/>
            <a:ext cx="504056" cy="21602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Arrow 28"/>
          <p:cNvSpPr/>
          <p:nvPr/>
        </p:nvSpPr>
        <p:spPr>
          <a:xfrm>
            <a:off x="5774297" y="5085184"/>
            <a:ext cx="504056" cy="21602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758073" y="2924944"/>
            <a:ext cx="2016224" cy="1440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>
                <a:solidFill>
                  <a:schemeClr val="tx1"/>
                </a:solidFill>
              </a:rPr>
              <a:t>Whole pathway  </a:t>
            </a:r>
            <a:r>
              <a:rPr lang="en-GB" sz="2000" dirty="0">
                <a:solidFill>
                  <a:schemeClr val="tx1"/>
                </a:solidFill>
              </a:rPr>
              <a:t>level health and social care costs of stroke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5774297" y="3573016"/>
            <a:ext cx="504056" cy="21602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521" y="3789040"/>
            <a:ext cx="827584" cy="576064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62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43800" cy="838200"/>
          </a:xfrm>
        </p:spPr>
        <p:txBody>
          <a:bodyPr/>
          <a:lstStyle/>
          <a:p>
            <a:r>
              <a:rPr lang="en-GB" sz="3200" dirty="0"/>
              <a:t>What does the model produce?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21005" y="980728"/>
            <a:ext cx="2304256" cy="2448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Patient level estimates in categories of:</a:t>
            </a:r>
          </a:p>
          <a:p>
            <a:pPr algn="ctr">
              <a:buFont typeface="Arial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Age</a:t>
            </a:r>
          </a:p>
          <a:p>
            <a:pPr algn="ctr">
              <a:buFont typeface="Arial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Sex</a:t>
            </a:r>
          </a:p>
          <a:p>
            <a:pPr algn="ctr">
              <a:buFont typeface="Arial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Stroke type</a:t>
            </a:r>
          </a:p>
          <a:p>
            <a:pPr algn="ctr">
              <a:buFont typeface="Arial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Stroke severity</a:t>
            </a:r>
          </a:p>
          <a:p>
            <a:pPr algn="ctr"/>
            <a:r>
              <a:rPr lang="en-GB" sz="1800" i="1" dirty="0">
                <a:solidFill>
                  <a:schemeClr val="tx1"/>
                </a:solidFill>
              </a:rPr>
              <a:t>(80 different combinations)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5301" y="980728"/>
            <a:ext cx="2880320" cy="2448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Outcomes:</a:t>
            </a:r>
          </a:p>
          <a:p>
            <a:pPr algn="ctr">
              <a:buFont typeface="Arial" pitchFamily="34" charset="0"/>
              <a:buChar char="•"/>
            </a:pPr>
            <a:r>
              <a:rPr lang="en-GB" sz="1800" b="1" dirty="0">
                <a:solidFill>
                  <a:schemeClr val="tx1"/>
                </a:solidFill>
              </a:rPr>
              <a:t>NHS and social care costs</a:t>
            </a:r>
          </a:p>
          <a:p>
            <a:pPr algn="ctr">
              <a:buFont typeface="Arial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Total length of inpatient stay</a:t>
            </a:r>
          </a:p>
          <a:p>
            <a:pPr algn="ctr">
              <a:buFont typeface="Arial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QALYs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980910"/>
              </p:ext>
            </p:extLst>
          </p:nvPr>
        </p:nvGraphicFramePr>
        <p:xfrm>
          <a:off x="537029" y="3861048"/>
          <a:ext cx="7704856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31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31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31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31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631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631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631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6310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Sex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Stroke 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Stroke severity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NHS costs – 1 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NHS costs – 5 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Social care costs – 1 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Social</a:t>
                      </a:r>
                      <a:r>
                        <a:rPr lang="en-GB" sz="1200" baseline="0" dirty="0">
                          <a:solidFill>
                            <a:sysClr val="windowText" lastClr="000000"/>
                          </a:solidFill>
                        </a:rPr>
                        <a:t> care costs – 5 year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0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Female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ICH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Severe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£XXXXX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£XXXXX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£XXXXX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£XXXXX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973" y="4293096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e.g.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25661" y="980728"/>
            <a:ext cx="2304256" cy="2448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tx1"/>
                </a:solidFill>
              </a:rPr>
              <a:t>Interactive </a:t>
            </a:r>
            <a:r>
              <a:rPr lang="en-GB" sz="1800" b="1" dirty="0" smtClean="0">
                <a:solidFill>
                  <a:schemeClr val="tx1"/>
                </a:solidFill>
              </a:rPr>
              <a:t>tools </a:t>
            </a:r>
            <a:r>
              <a:rPr lang="en-GB" sz="1800" dirty="0">
                <a:solidFill>
                  <a:schemeClr val="tx1"/>
                </a:solidFill>
              </a:rPr>
              <a:t>to model cost/benefit of:</a:t>
            </a:r>
          </a:p>
          <a:p>
            <a:pPr algn="ctr">
              <a:buFont typeface="Arial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Early supported discharge</a:t>
            </a:r>
          </a:p>
          <a:p>
            <a:pPr algn="ctr">
              <a:buFont typeface="Arial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Thrombolysis</a:t>
            </a:r>
          </a:p>
        </p:txBody>
      </p:sp>
      <p:sp>
        <p:nvSpPr>
          <p:cNvPr id="11" name="Curved Right Arrow 10"/>
          <p:cNvSpPr/>
          <p:nvPr/>
        </p:nvSpPr>
        <p:spPr>
          <a:xfrm>
            <a:off x="897069" y="5157192"/>
            <a:ext cx="1008112" cy="720080"/>
          </a:xfrm>
          <a:prstGeom prst="curved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7189" y="5373216"/>
            <a:ext cx="6158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∑ </a:t>
            </a:r>
            <a:r>
              <a:rPr lang="en-GB" sz="2000" dirty="0">
                <a:latin typeface="+mn-lt"/>
              </a:rPr>
              <a:t>Add up to produce estimates for </a:t>
            </a:r>
            <a:r>
              <a:rPr lang="en-GB" sz="2000" i="1" dirty="0">
                <a:latin typeface="+mn-lt"/>
              </a:rPr>
              <a:t>any</a:t>
            </a:r>
            <a:r>
              <a:rPr lang="en-GB" sz="2000" dirty="0">
                <a:latin typeface="+mn-lt"/>
              </a:rPr>
              <a:t> cohort of patients</a:t>
            </a:r>
          </a:p>
        </p:txBody>
      </p:sp>
    </p:spTree>
    <p:extLst>
      <p:ext uri="{BB962C8B-B14F-4D97-AF65-F5344CB8AC3E}">
        <p14:creationId xmlns:p14="http://schemas.microsoft.com/office/powerpoint/2010/main" val="378667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Headline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975" indent="-180975">
              <a:tabLst>
                <a:tab pos="180975" algn="l"/>
              </a:tabLst>
            </a:pPr>
            <a:r>
              <a:rPr lang="en-GB" dirty="0" smtClean="0"/>
              <a:t>≈80 000 people are admitted to hospital with stroke each</a:t>
            </a:r>
          </a:p>
          <a:p>
            <a:pPr marL="180975" indent="-180975">
              <a:tabLst>
                <a:tab pos="180975" algn="l"/>
              </a:tabLst>
            </a:pPr>
            <a:endParaRPr lang="en-GB" dirty="0" smtClean="0"/>
          </a:p>
          <a:p>
            <a:pPr marL="0" indent="0">
              <a:tabLst>
                <a:tab pos="0" algn="l"/>
              </a:tabLst>
            </a:pPr>
            <a:r>
              <a:rPr lang="en-GB" dirty="0" smtClean="0"/>
              <a:t>The total costs attributable to stroke in people with a acute stroke per year :</a:t>
            </a:r>
          </a:p>
          <a:p>
            <a:pPr marL="180975" indent="-180975">
              <a:tabLst>
                <a:tab pos="180975" algn="l"/>
              </a:tabLst>
            </a:pPr>
            <a:endParaRPr lang="en-GB" dirty="0" smtClean="0"/>
          </a:p>
          <a:p>
            <a:pPr marL="180975" indent="-180975">
              <a:tabLst>
                <a:tab pos="180975" algn="l"/>
              </a:tabLst>
            </a:pPr>
            <a:endParaRPr lang="en-GB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5576" y="3212976"/>
          <a:ext cx="6624736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656184"/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37424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37424A"/>
                          </a:solidFill>
                        </a:rPr>
                        <a:t>NHS</a:t>
                      </a:r>
                      <a:endParaRPr lang="en-GB" dirty="0">
                        <a:solidFill>
                          <a:srgbClr val="37424A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37424A"/>
                          </a:solidFill>
                        </a:rPr>
                        <a:t>Social Care</a:t>
                      </a:r>
                      <a:endParaRPr lang="en-GB" dirty="0">
                        <a:solidFill>
                          <a:srgbClr val="37424A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37424A"/>
                          </a:solidFill>
                        </a:rPr>
                        <a:t>NHS &amp; Social Care</a:t>
                      </a:r>
                      <a:endParaRPr lang="en-GB" dirty="0">
                        <a:solidFill>
                          <a:srgbClr val="37424A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 year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£1.03 billion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£633 million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£1.66 billion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 year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£1.40</a:t>
                      </a:r>
                      <a:r>
                        <a:rPr lang="en-GB" baseline="0" dirty="0" smtClean="0"/>
                        <a:t> billion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£2.05 billion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£3.45 billion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4869160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 smtClean="0">
                <a:latin typeface="+mn-lt"/>
              </a:rPr>
              <a:t>NHS: Hospital admission, rehabilitation, GP attendances, prescribing</a:t>
            </a:r>
          </a:p>
          <a:p>
            <a:r>
              <a:rPr lang="en-GB" sz="1800" i="1" dirty="0" smtClean="0">
                <a:latin typeface="+mn-lt"/>
              </a:rPr>
              <a:t>Social Care: Care home admission, packages of care (Note issues of “who pays” for care) </a:t>
            </a:r>
            <a:endParaRPr lang="en-GB" sz="18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Previous cost estimates have been averages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6223199" cy="4525963"/>
          </a:xfrm>
        </p:spPr>
      </p:pic>
      <p:sp>
        <p:nvSpPr>
          <p:cNvPr id="4" name="Rectangle 3"/>
          <p:cNvSpPr/>
          <p:nvPr/>
        </p:nvSpPr>
        <p:spPr>
          <a:xfrm>
            <a:off x="1850952" y="1225352"/>
            <a:ext cx="4824536" cy="3744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691680" y="3429000"/>
            <a:ext cx="48965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04048" y="2924944"/>
            <a:ext cx="224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+mn-lt"/>
              </a:rPr>
              <a:t>£23,000 over 10 years</a:t>
            </a:r>
          </a:p>
        </p:txBody>
      </p:sp>
    </p:spTree>
    <p:extLst>
      <p:ext uri="{BB962C8B-B14F-4D97-AF65-F5344CB8AC3E}">
        <p14:creationId xmlns:p14="http://schemas.microsoft.com/office/powerpoint/2010/main" val="301878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252536" y="0"/>
            <a:ext cx="9396536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...but the new model allows us to understand costs in a much more detailed way</a:t>
            </a:r>
            <a:endParaRPr lang="en-GB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00" y="1600200"/>
            <a:ext cx="6223199" cy="4525963"/>
          </a:xfrm>
        </p:spPr>
      </p:pic>
      <p:sp>
        <p:nvSpPr>
          <p:cNvPr id="4" name="TextBox 3"/>
          <p:cNvSpPr txBox="1"/>
          <p:nvPr/>
        </p:nvSpPr>
        <p:spPr>
          <a:xfrm>
            <a:off x="7524328" y="2348880"/>
            <a:ext cx="1368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/>
              <a:t>Each dot represents a single patient with </a:t>
            </a:r>
            <a:r>
              <a:rPr lang="en-GB" sz="1800" i="1" dirty="0" smtClean="0"/>
              <a:t>stroke (n=80000) </a:t>
            </a:r>
            <a:endParaRPr lang="en-GB" sz="1800" i="1" dirty="0"/>
          </a:p>
        </p:txBody>
      </p:sp>
    </p:spTree>
    <p:extLst>
      <p:ext uri="{BB962C8B-B14F-4D97-AF65-F5344CB8AC3E}">
        <p14:creationId xmlns:p14="http://schemas.microsoft.com/office/powerpoint/2010/main" val="195067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-252536" y="0"/>
            <a:ext cx="9396536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...and can be used for new analyses such as identifying </a:t>
            </a:r>
            <a:r>
              <a:rPr lang="en-GB" sz="3200" dirty="0"/>
              <a:t>the costs of potentially avoidable stroke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00" y="1600200"/>
            <a:ext cx="6223199" cy="4525963"/>
          </a:xfrm>
        </p:spPr>
      </p:pic>
      <p:sp>
        <p:nvSpPr>
          <p:cNvPr id="5" name="TextBox 4"/>
          <p:cNvSpPr txBox="1"/>
          <p:nvPr/>
        </p:nvSpPr>
        <p:spPr>
          <a:xfrm>
            <a:off x="7524328" y="2492896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 smtClean="0"/>
              <a:t>The blue </a:t>
            </a:r>
            <a:r>
              <a:rPr lang="en-GB" sz="1800" i="1" dirty="0"/>
              <a:t>dots are patients with AF</a:t>
            </a:r>
          </a:p>
        </p:txBody>
      </p:sp>
    </p:spTree>
    <p:extLst>
      <p:ext uri="{BB962C8B-B14F-4D97-AF65-F5344CB8AC3E}">
        <p14:creationId xmlns:p14="http://schemas.microsoft.com/office/powerpoint/2010/main" val="12799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49B91EFC09194286D6EC89A89F5C13" ma:contentTypeVersion="18" ma:contentTypeDescription="Create a new document." ma:contentTypeScope="" ma:versionID="a2a21fe639b46802d7b4e6d3227e852f">
  <xsd:schema xmlns:xsd="http://www.w3.org/2001/XMLSchema" xmlns:xs="http://www.w3.org/2001/XMLSchema" xmlns:p="http://schemas.microsoft.com/office/2006/metadata/properties" xmlns:ns1="http://schemas.microsoft.com/sharepoint/v3" xmlns:ns2="0f6cbe84-0c1a-4b77-9fc1-6dc3c1c0965e" xmlns:ns3="2ef312ff-8833-4413-9d5f-b396115bef04" xmlns:ns4="4aaf35b1-80a8-48e7-9d03-c612add1997b" targetNamespace="http://schemas.microsoft.com/office/2006/metadata/properties" ma:root="true" ma:fieldsID="41636cd898bf639044d605a830f923a2" ns1:_="" ns2:_="" ns3:_="" ns4:_="">
    <xsd:import namespace="http://schemas.microsoft.com/sharepoint/v3"/>
    <xsd:import namespace="0f6cbe84-0c1a-4b77-9fc1-6dc3c1c0965e"/>
    <xsd:import namespace="2ef312ff-8833-4413-9d5f-b396115bef04"/>
    <xsd:import namespace="4aaf35b1-80a8-48e7-9d03-c612add199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Number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6cbe84-0c1a-4b77-9fc1-6dc3c1c096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31d7151-b795-48f9-9207-6285658e27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f312ff-8833-4413-9d5f-b396115bef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af35b1-80a8-48e7-9d03-c612add1997b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2b4e095b-1101-4ecf-b922-07d4f903192c}" ma:internalName="TaxCatchAll" ma:showField="CatchAllData" ma:web="2ef312ff-8833-4413-9d5f-b396115bef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0f6cbe84-0c1a-4b77-9fc1-6dc3c1c0965e">
      <Terms xmlns="http://schemas.microsoft.com/office/infopath/2007/PartnerControls"/>
    </lcf76f155ced4ddcb4097134ff3c332f>
    <TaxCatchAll xmlns="4aaf35b1-80a8-48e7-9d03-c612add1997b" xsi:nil="true"/>
    <_ip_UnifiedCompliancePolicyProperties xmlns="http://schemas.microsoft.com/sharepoint/v3" xsi:nil="true"/>
    <Number xmlns="0f6cbe84-0c1a-4b77-9fc1-6dc3c1c0965e" xsi:nil="true"/>
  </documentManagement>
</p:properties>
</file>

<file path=customXml/itemProps1.xml><?xml version="1.0" encoding="utf-8"?>
<ds:datastoreItem xmlns:ds="http://schemas.openxmlformats.org/officeDocument/2006/customXml" ds:itemID="{709D27AF-A976-4616-BF57-73A3C2C24F48}"/>
</file>

<file path=customXml/itemProps2.xml><?xml version="1.0" encoding="utf-8"?>
<ds:datastoreItem xmlns:ds="http://schemas.openxmlformats.org/officeDocument/2006/customXml" ds:itemID="{CE2DFE4B-CC84-4075-BCB6-B49698DC691A}"/>
</file>

<file path=customXml/itemProps3.xml><?xml version="1.0" encoding="utf-8"?>
<ds:datastoreItem xmlns:ds="http://schemas.openxmlformats.org/officeDocument/2006/customXml" ds:itemID="{D0C8CE9C-3A2D-4EBC-B975-D0BBEF37EDC9}"/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891</Words>
  <Application>Microsoft Office PowerPoint</Application>
  <PresentationFormat>On-screen Show (4:3)</PresentationFormat>
  <Paragraphs>208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Blank Presentation</vt:lpstr>
      <vt:lpstr>Stroke Health Economics Project A new NHS resource for data on the health and social care costs of stroke    Dr Benjamin Bray</vt:lpstr>
      <vt:lpstr>The vision</vt:lpstr>
      <vt:lpstr>SSNAP</vt:lpstr>
      <vt:lpstr>Building a new health economic engine into SSNAP</vt:lpstr>
      <vt:lpstr>What does the model produce?</vt:lpstr>
      <vt:lpstr>Headline results</vt:lpstr>
      <vt:lpstr>Previous cost estimates have been averages</vt:lpstr>
      <vt:lpstr>...but the new model allows us to understand costs in a much more detailed way</vt:lpstr>
      <vt:lpstr>...and can be used for new analyses such as identifying the costs of potentially avoidable stroke</vt:lpstr>
      <vt:lpstr>Data sources</vt:lpstr>
      <vt:lpstr>Patient pathway</vt:lpstr>
      <vt:lpstr>Results – Current cost</vt:lpstr>
      <vt:lpstr>Results – Current costs</vt:lpstr>
      <vt:lpstr>Summary of results</vt:lpstr>
      <vt:lpstr>How might the data be useful?</vt:lpstr>
      <vt:lpstr>Summary</vt:lpstr>
      <vt:lpstr>Acknowledgements</vt:lpstr>
    </vt:vector>
  </TitlesOfParts>
  <Company>Royal College of Physicians; www.rcplondon.ac.uk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Royal College of Physicians;www.rcplondon.ac.uk</dc:creator>
  <cp:lastModifiedBy>Lizz Paley</cp:lastModifiedBy>
  <cp:revision>47</cp:revision>
  <dcterms:created xsi:type="dcterms:W3CDTF">2010-12-04T16:03:43Z</dcterms:created>
  <dcterms:modified xsi:type="dcterms:W3CDTF">2016-08-11T14:24:21Z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0x0101004749B91EFC09194286D6EC89A89F5C13</vt:lpwstr>
  </property>
</Properties>
</file>